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3" r:id="rId52"/>
    <p:sldId id="320" r:id="rId53"/>
    <p:sldId id="321" r:id="rId54"/>
    <p:sldId id="322" r:id="rId55"/>
    <p:sldId id="323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9" r:id="rId72"/>
    <p:sldId id="350" r:id="rId73"/>
    <p:sldId id="352" r:id="rId74"/>
    <p:sldId id="353" r:id="rId75"/>
    <p:sldId id="354" r:id="rId76"/>
    <p:sldId id="396" r:id="rId77"/>
    <p:sldId id="397" r:id="rId78"/>
    <p:sldId id="362" r:id="rId79"/>
    <p:sldId id="398" r:id="rId80"/>
    <p:sldId id="399" r:id="rId81"/>
    <p:sldId id="400" r:id="rId82"/>
    <p:sldId id="317" r:id="rId83"/>
    <p:sldId id="394" r:id="rId84"/>
    <p:sldId id="395" r:id="rId85"/>
    <p:sldId id="370" r:id="rId86"/>
    <p:sldId id="371" r:id="rId87"/>
    <p:sldId id="372" r:id="rId88"/>
    <p:sldId id="373" r:id="rId89"/>
    <p:sldId id="374" r:id="rId90"/>
    <p:sldId id="375" r:id="rId91"/>
    <p:sldId id="376" r:id="rId92"/>
    <p:sldId id="377" r:id="rId93"/>
    <p:sldId id="378" r:id="rId94"/>
    <p:sldId id="379" r:id="rId95"/>
    <p:sldId id="380" r:id="rId96"/>
    <p:sldId id="382" r:id="rId97"/>
    <p:sldId id="383" r:id="rId98"/>
    <p:sldId id="385" r:id="rId99"/>
    <p:sldId id="386" r:id="rId100"/>
    <p:sldId id="387" r:id="rId101"/>
    <p:sldId id="388" r:id="rId102"/>
    <p:sldId id="389" r:id="rId103"/>
    <p:sldId id="390" r:id="rId104"/>
    <p:sldId id="391" r:id="rId105"/>
    <p:sldId id="392" r:id="rId106"/>
    <p:sldId id="393" r:id="rId107"/>
  </p:sldIdLst>
  <p:sldSz cx="9144000" cy="6858000" type="screen4x3"/>
  <p:notesSz cx="6858000" cy="9926638"/>
  <p:embeddedFontLs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Century Gothic" panose="020B0502020202020204" pitchFamily="34" charset="0"/>
      <p:regular r:id="rId113"/>
      <p:bold r:id="rId114"/>
      <p:italic r:id="rId115"/>
      <p:boldItalic r:id="rId116"/>
    </p:embeddedFont>
    <p:embeddedFont>
      <p:font typeface="Comic Sans MS" panose="030F0902030302020204" pitchFamily="66" charset="0"/>
      <p:regular r:id="rId1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0" roundtripDataSignature="AMtx7mhntTgPENkJprF4LbCtVa//p1pY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8AFB39-805F-4FEF-831E-A944EDD6E943}">
  <a:tblStyle styleId="{F98AFB39-805F-4FEF-831E-A944EDD6E94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6691E9-1D8D-421D-87AE-D2AEEE84930C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F1F5"/>
          </a:solidFill>
        </a:fill>
      </a:tcStyle>
    </a:wholeTbl>
    <a:band1H>
      <a:tcTxStyle/>
      <a:tcStyle>
        <a:tcBdr/>
        <a:fill>
          <a:solidFill>
            <a:srgbClr val="CEE2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EE2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2"/>
  </p:normalViewPr>
  <p:slideViewPr>
    <p:cSldViewPr snapToGrid="0">
      <p:cViewPr varScale="1">
        <p:scale>
          <a:sx n="105" d="100"/>
          <a:sy n="105" d="100"/>
        </p:scale>
        <p:origin x="184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9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4.fntdata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5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customschemas.google.com/relationships/presentationmetadata" Target="meta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6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2.fntdata"/><Relationship Id="rId115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3.fntdata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9869B7-5CC0-094D-9AFC-FEB449C5F42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</dgm:pt>
    <dgm:pt modelId="{2C08444B-5112-A94D-A85E-AC51A69C3917}">
      <dgm:prSet phldrT="[Metin]"/>
      <dgm:spPr/>
      <dgm:t>
        <a:bodyPr/>
        <a:lstStyle/>
        <a:p>
          <a:r>
            <a:rPr lang="tr-TR" dirty="0"/>
            <a:t>Prof. Dr. Ayşe Fulya </a:t>
          </a:r>
          <a:r>
            <a:rPr lang="tr-TR" dirty="0" err="1"/>
            <a:t>Maner</a:t>
          </a:r>
          <a:endParaRPr lang="tr-TR" dirty="0"/>
        </a:p>
      </dgm:t>
    </dgm:pt>
    <dgm:pt modelId="{0EE2E70D-68C3-2E49-9F6B-425C6F21A3C2}" type="parTrans" cxnId="{8DCB4DC7-20CD-8E4B-9415-7283137B0D52}">
      <dgm:prSet/>
      <dgm:spPr/>
      <dgm:t>
        <a:bodyPr/>
        <a:lstStyle/>
        <a:p>
          <a:endParaRPr lang="tr-TR"/>
        </a:p>
      </dgm:t>
    </dgm:pt>
    <dgm:pt modelId="{109B6946-9022-AC47-ABBC-042E94712C87}" type="sibTrans" cxnId="{8DCB4DC7-20CD-8E4B-9415-7283137B0D52}">
      <dgm:prSet/>
      <dgm:spPr/>
      <dgm:t>
        <a:bodyPr/>
        <a:lstStyle/>
        <a:p>
          <a:endParaRPr lang="tr-TR"/>
        </a:p>
      </dgm:t>
    </dgm:pt>
    <dgm:pt modelId="{32434AC8-E1F9-B345-A036-4A553FCF077E}">
      <dgm:prSet phldrT="[Metin]"/>
      <dgm:spPr/>
      <dgm:t>
        <a:bodyPr/>
        <a:lstStyle/>
        <a:p>
          <a:r>
            <a:rPr lang="tr-TR" dirty="0"/>
            <a:t>Dr. Öğr. Üyesi Arzu Akar </a:t>
          </a:r>
          <a:r>
            <a:rPr lang="tr-TR" dirty="0" err="1"/>
            <a:t>Gençer</a:t>
          </a:r>
          <a:endParaRPr lang="tr-TR" dirty="0"/>
        </a:p>
      </dgm:t>
    </dgm:pt>
    <dgm:pt modelId="{FC9C84B5-A9C9-6F43-B2CD-B29690A06C2F}" type="parTrans" cxnId="{E69C5EFE-CAB1-9049-B683-DACFD4535E7A}">
      <dgm:prSet/>
      <dgm:spPr/>
      <dgm:t>
        <a:bodyPr/>
        <a:lstStyle/>
        <a:p>
          <a:endParaRPr lang="tr-TR"/>
        </a:p>
      </dgm:t>
    </dgm:pt>
    <dgm:pt modelId="{1B1CF48F-59C9-2B4D-BD2C-9892AC11E910}" type="sibTrans" cxnId="{E69C5EFE-CAB1-9049-B683-DACFD4535E7A}">
      <dgm:prSet/>
      <dgm:spPr/>
      <dgm:t>
        <a:bodyPr/>
        <a:lstStyle/>
        <a:p>
          <a:endParaRPr lang="tr-TR"/>
        </a:p>
      </dgm:t>
    </dgm:pt>
    <dgm:pt modelId="{4E0B766A-4E18-E94E-B2BE-257ABC4EC9E5}">
      <dgm:prSet/>
      <dgm:spPr/>
      <dgm:t>
        <a:bodyPr/>
        <a:lstStyle/>
        <a:p>
          <a:r>
            <a:rPr lang="tr-TR" dirty="0"/>
            <a:t>Dr. Öğr. Üyesi Sibel Yaşar</a:t>
          </a:r>
        </a:p>
      </dgm:t>
    </dgm:pt>
    <dgm:pt modelId="{19CF511E-764F-4645-AFE7-FA52B67479D3}" type="parTrans" cxnId="{9D933CF9-8C5E-6D4C-9934-5C5C6F1C085A}">
      <dgm:prSet/>
      <dgm:spPr/>
      <dgm:t>
        <a:bodyPr/>
        <a:lstStyle/>
        <a:p>
          <a:endParaRPr lang="tr-TR"/>
        </a:p>
      </dgm:t>
    </dgm:pt>
    <dgm:pt modelId="{BD504DCC-B4FF-0D47-A6D2-1F71662FEE44}" type="sibTrans" cxnId="{9D933CF9-8C5E-6D4C-9934-5C5C6F1C085A}">
      <dgm:prSet/>
      <dgm:spPr/>
      <dgm:t>
        <a:bodyPr/>
        <a:lstStyle/>
        <a:p>
          <a:endParaRPr lang="tr-TR"/>
        </a:p>
      </dgm:t>
    </dgm:pt>
    <dgm:pt modelId="{C6AAEC65-48E4-4545-B7D7-A97552E1036B}">
      <dgm:prSet/>
      <dgm:spPr/>
      <dgm:t>
        <a:bodyPr/>
        <a:lstStyle/>
        <a:p>
          <a:r>
            <a:rPr lang="tr-TR" dirty="0"/>
            <a:t>Dr. Öğr. Üyesi Serkan </a:t>
          </a:r>
          <a:r>
            <a:rPr lang="tr-TR" dirty="0" err="1"/>
            <a:t>Akten</a:t>
          </a:r>
          <a:endParaRPr lang="tr-TR" dirty="0"/>
        </a:p>
      </dgm:t>
    </dgm:pt>
    <dgm:pt modelId="{1A2DE20F-4BA9-D642-8BDD-3F4230EDE1C7}" type="parTrans" cxnId="{C948212D-A541-AD4E-AFE4-D7063F29706E}">
      <dgm:prSet/>
      <dgm:spPr/>
      <dgm:t>
        <a:bodyPr/>
        <a:lstStyle/>
        <a:p>
          <a:endParaRPr lang="tr-TR"/>
        </a:p>
      </dgm:t>
    </dgm:pt>
    <dgm:pt modelId="{A5937B57-D661-B349-A96E-BF97F2089CB4}" type="sibTrans" cxnId="{C948212D-A541-AD4E-AFE4-D7063F29706E}">
      <dgm:prSet/>
      <dgm:spPr/>
      <dgm:t>
        <a:bodyPr/>
        <a:lstStyle/>
        <a:p>
          <a:endParaRPr lang="tr-TR"/>
        </a:p>
      </dgm:t>
    </dgm:pt>
    <dgm:pt modelId="{CE0D2ADD-0A58-6D49-9663-55BAB85F47E9}">
      <dgm:prSet phldrT="[Metin]"/>
      <dgm:spPr/>
      <dgm:t>
        <a:bodyPr/>
        <a:lstStyle/>
        <a:p>
          <a:r>
            <a:rPr lang="tr-TR" dirty="0"/>
            <a:t>Dr. Öğr. Üyesi Pelin Pekince</a:t>
          </a:r>
        </a:p>
      </dgm:t>
    </dgm:pt>
    <dgm:pt modelId="{F47C04BB-AFF2-4148-9108-4A7183DCD333}" type="sibTrans" cxnId="{C7E95B53-82F1-9541-8A3C-D0C5394ABA1C}">
      <dgm:prSet/>
      <dgm:spPr/>
      <dgm:t>
        <a:bodyPr/>
        <a:lstStyle/>
        <a:p>
          <a:endParaRPr lang="tr-TR"/>
        </a:p>
      </dgm:t>
    </dgm:pt>
    <dgm:pt modelId="{6D5B7DE2-D694-F244-B041-22B648078114}" type="parTrans" cxnId="{C7E95B53-82F1-9541-8A3C-D0C5394ABA1C}">
      <dgm:prSet/>
      <dgm:spPr/>
      <dgm:t>
        <a:bodyPr/>
        <a:lstStyle/>
        <a:p>
          <a:endParaRPr lang="tr-TR"/>
        </a:p>
      </dgm:t>
    </dgm:pt>
    <dgm:pt modelId="{696D4267-2E71-3544-A0CE-092E4CB75EC9}">
      <dgm:prSet/>
      <dgm:spPr/>
      <dgm:t>
        <a:bodyPr/>
        <a:lstStyle/>
        <a:p>
          <a:r>
            <a:rPr lang="tr-TR"/>
            <a:t>Dr. Öğr. Üyesi Elifcan Cesur</a:t>
          </a:r>
          <a:endParaRPr lang="tr-TR" dirty="0"/>
        </a:p>
      </dgm:t>
    </dgm:pt>
    <dgm:pt modelId="{0CCFF207-79AE-784D-BA6C-04F2198D7641}" type="parTrans" cxnId="{B09A6BE8-6C17-DF46-A3CC-1ACA2C17253D}">
      <dgm:prSet/>
      <dgm:spPr/>
      <dgm:t>
        <a:bodyPr/>
        <a:lstStyle/>
        <a:p>
          <a:endParaRPr lang="tr-TR"/>
        </a:p>
      </dgm:t>
    </dgm:pt>
    <dgm:pt modelId="{E4693A5F-B7DD-074C-9CF7-B471EDD0772D}" type="sibTrans" cxnId="{B09A6BE8-6C17-DF46-A3CC-1ACA2C17253D}">
      <dgm:prSet/>
      <dgm:spPr/>
      <dgm:t>
        <a:bodyPr/>
        <a:lstStyle/>
        <a:p>
          <a:endParaRPr lang="tr-TR"/>
        </a:p>
      </dgm:t>
    </dgm:pt>
    <dgm:pt modelId="{5B4F2138-77A0-764D-9FF4-5C71A6090691}" type="pres">
      <dgm:prSet presAssocID="{BB9869B7-5CC0-094D-9AFC-FEB449C5F42B}" presName="linear" presStyleCnt="0">
        <dgm:presLayoutVars>
          <dgm:animLvl val="lvl"/>
          <dgm:resizeHandles val="exact"/>
        </dgm:presLayoutVars>
      </dgm:prSet>
      <dgm:spPr/>
    </dgm:pt>
    <dgm:pt modelId="{A03AF0E3-9DB2-E144-98F7-9CE99504F600}" type="pres">
      <dgm:prSet presAssocID="{2C08444B-5112-A94D-A85E-AC51A69C3917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F9F6350-7E77-8E40-AF9E-C4CE77CC003F}" type="pres">
      <dgm:prSet presAssocID="{109B6946-9022-AC47-ABBC-042E94712C87}" presName="spacer" presStyleCnt="0"/>
      <dgm:spPr/>
    </dgm:pt>
    <dgm:pt modelId="{0C0B8C4A-C5E0-7E49-961E-A335065E677F}" type="pres">
      <dgm:prSet presAssocID="{C6AAEC65-48E4-4545-B7D7-A97552E1036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1E30E92A-25C7-0541-BEC4-D287A8289465}" type="pres">
      <dgm:prSet presAssocID="{A5937B57-D661-B349-A96E-BF97F2089CB4}" presName="spacer" presStyleCnt="0"/>
      <dgm:spPr/>
    </dgm:pt>
    <dgm:pt modelId="{04C40253-78F9-D444-A603-1AB8AB6A4F26}" type="pres">
      <dgm:prSet presAssocID="{4E0B766A-4E18-E94E-B2BE-257ABC4EC9E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E24D2CE-3B30-DB45-80CF-3D694125B9F1}" type="pres">
      <dgm:prSet presAssocID="{BD504DCC-B4FF-0D47-A6D2-1F71662FEE44}" presName="spacer" presStyleCnt="0"/>
      <dgm:spPr/>
    </dgm:pt>
    <dgm:pt modelId="{5B4CD38A-4D47-E24E-8B94-FF9CCA95397C}" type="pres">
      <dgm:prSet presAssocID="{32434AC8-E1F9-B345-A036-4A553FCF077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3BE1642-5864-844E-B81F-90918B425722}" type="pres">
      <dgm:prSet presAssocID="{1B1CF48F-59C9-2B4D-BD2C-9892AC11E910}" presName="spacer" presStyleCnt="0"/>
      <dgm:spPr/>
    </dgm:pt>
    <dgm:pt modelId="{654BC5BA-7CA5-264F-B3D0-EFC9A4A49F57}" type="pres">
      <dgm:prSet presAssocID="{696D4267-2E71-3544-A0CE-092E4CB75EC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86269EF-F1F4-7E4B-9D0B-0ABF80F439C9}" type="pres">
      <dgm:prSet presAssocID="{E4693A5F-B7DD-074C-9CF7-B471EDD0772D}" presName="spacer" presStyleCnt="0"/>
      <dgm:spPr/>
    </dgm:pt>
    <dgm:pt modelId="{D0DCDE53-827D-EA4B-90EA-626C12107116}" type="pres">
      <dgm:prSet presAssocID="{CE0D2ADD-0A58-6D49-9663-55BAB85F47E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AFBB10B-6F26-B541-8DA4-6395300F318D}" type="presOf" srcId="{32434AC8-E1F9-B345-A036-4A553FCF077E}" destId="{5B4CD38A-4D47-E24E-8B94-FF9CCA95397C}" srcOrd="0" destOrd="0" presId="urn:microsoft.com/office/officeart/2005/8/layout/vList2"/>
    <dgm:cxn modelId="{E5741A17-0B72-FA41-A488-04CDB27EEA0E}" type="presOf" srcId="{4E0B766A-4E18-E94E-B2BE-257ABC4EC9E5}" destId="{04C40253-78F9-D444-A603-1AB8AB6A4F26}" srcOrd="0" destOrd="0" presId="urn:microsoft.com/office/officeart/2005/8/layout/vList2"/>
    <dgm:cxn modelId="{26D15320-F432-2F4F-86BF-FE80550E3F8E}" type="presOf" srcId="{BB9869B7-5CC0-094D-9AFC-FEB449C5F42B}" destId="{5B4F2138-77A0-764D-9FF4-5C71A6090691}" srcOrd="0" destOrd="0" presId="urn:microsoft.com/office/officeart/2005/8/layout/vList2"/>
    <dgm:cxn modelId="{C948212D-A541-AD4E-AFE4-D7063F29706E}" srcId="{BB9869B7-5CC0-094D-9AFC-FEB449C5F42B}" destId="{C6AAEC65-48E4-4545-B7D7-A97552E1036B}" srcOrd="1" destOrd="0" parTransId="{1A2DE20F-4BA9-D642-8BDD-3F4230EDE1C7}" sibTransId="{A5937B57-D661-B349-A96E-BF97F2089CB4}"/>
    <dgm:cxn modelId="{70F2612F-F741-FE4E-9FE9-6C876AB6B142}" type="presOf" srcId="{696D4267-2E71-3544-A0CE-092E4CB75EC9}" destId="{654BC5BA-7CA5-264F-B3D0-EFC9A4A49F57}" srcOrd="0" destOrd="0" presId="urn:microsoft.com/office/officeart/2005/8/layout/vList2"/>
    <dgm:cxn modelId="{71B3D34B-8605-4F43-9EEF-E23D61A0E3AE}" type="presOf" srcId="{C6AAEC65-48E4-4545-B7D7-A97552E1036B}" destId="{0C0B8C4A-C5E0-7E49-961E-A335065E677F}" srcOrd="0" destOrd="0" presId="urn:microsoft.com/office/officeart/2005/8/layout/vList2"/>
    <dgm:cxn modelId="{C7E95B53-82F1-9541-8A3C-D0C5394ABA1C}" srcId="{BB9869B7-5CC0-094D-9AFC-FEB449C5F42B}" destId="{CE0D2ADD-0A58-6D49-9663-55BAB85F47E9}" srcOrd="5" destOrd="0" parTransId="{6D5B7DE2-D694-F244-B041-22B648078114}" sibTransId="{F47C04BB-AFF2-4148-9108-4A7183DCD333}"/>
    <dgm:cxn modelId="{2DCB9BAC-BEAF-3145-81CA-D529D797B475}" type="presOf" srcId="{2C08444B-5112-A94D-A85E-AC51A69C3917}" destId="{A03AF0E3-9DB2-E144-98F7-9CE99504F600}" srcOrd="0" destOrd="0" presId="urn:microsoft.com/office/officeart/2005/8/layout/vList2"/>
    <dgm:cxn modelId="{8DCB4DC7-20CD-8E4B-9415-7283137B0D52}" srcId="{BB9869B7-5CC0-094D-9AFC-FEB449C5F42B}" destId="{2C08444B-5112-A94D-A85E-AC51A69C3917}" srcOrd="0" destOrd="0" parTransId="{0EE2E70D-68C3-2E49-9F6B-425C6F21A3C2}" sibTransId="{109B6946-9022-AC47-ABBC-042E94712C87}"/>
    <dgm:cxn modelId="{B09A6BE8-6C17-DF46-A3CC-1ACA2C17253D}" srcId="{BB9869B7-5CC0-094D-9AFC-FEB449C5F42B}" destId="{696D4267-2E71-3544-A0CE-092E4CB75EC9}" srcOrd="4" destOrd="0" parTransId="{0CCFF207-79AE-784D-BA6C-04F2198D7641}" sibTransId="{E4693A5F-B7DD-074C-9CF7-B471EDD0772D}"/>
    <dgm:cxn modelId="{9D933CF9-8C5E-6D4C-9934-5C5C6F1C085A}" srcId="{BB9869B7-5CC0-094D-9AFC-FEB449C5F42B}" destId="{4E0B766A-4E18-E94E-B2BE-257ABC4EC9E5}" srcOrd="2" destOrd="0" parTransId="{19CF511E-764F-4645-AFE7-FA52B67479D3}" sibTransId="{BD504DCC-B4FF-0D47-A6D2-1F71662FEE44}"/>
    <dgm:cxn modelId="{E69C5EFE-CAB1-9049-B683-DACFD4535E7A}" srcId="{BB9869B7-5CC0-094D-9AFC-FEB449C5F42B}" destId="{32434AC8-E1F9-B345-A036-4A553FCF077E}" srcOrd="3" destOrd="0" parTransId="{FC9C84B5-A9C9-6F43-B2CD-B29690A06C2F}" sibTransId="{1B1CF48F-59C9-2B4D-BD2C-9892AC11E910}"/>
    <dgm:cxn modelId="{C76630FF-63C9-D746-979F-EDA261397BE3}" type="presOf" srcId="{CE0D2ADD-0A58-6D49-9663-55BAB85F47E9}" destId="{D0DCDE53-827D-EA4B-90EA-626C12107116}" srcOrd="0" destOrd="0" presId="urn:microsoft.com/office/officeart/2005/8/layout/vList2"/>
    <dgm:cxn modelId="{36B0BF4B-492A-7145-AD6D-2AD9AF7DE978}" type="presParOf" srcId="{5B4F2138-77A0-764D-9FF4-5C71A6090691}" destId="{A03AF0E3-9DB2-E144-98F7-9CE99504F600}" srcOrd="0" destOrd="0" presId="urn:microsoft.com/office/officeart/2005/8/layout/vList2"/>
    <dgm:cxn modelId="{AE5BEC08-BE02-724F-9A9B-31E949AE8891}" type="presParOf" srcId="{5B4F2138-77A0-764D-9FF4-5C71A6090691}" destId="{6F9F6350-7E77-8E40-AF9E-C4CE77CC003F}" srcOrd="1" destOrd="0" presId="urn:microsoft.com/office/officeart/2005/8/layout/vList2"/>
    <dgm:cxn modelId="{377C365D-5851-8B4F-9420-F8DF02446692}" type="presParOf" srcId="{5B4F2138-77A0-764D-9FF4-5C71A6090691}" destId="{0C0B8C4A-C5E0-7E49-961E-A335065E677F}" srcOrd="2" destOrd="0" presId="urn:microsoft.com/office/officeart/2005/8/layout/vList2"/>
    <dgm:cxn modelId="{1CFBB70C-E3B6-794C-BC50-699F56854F3A}" type="presParOf" srcId="{5B4F2138-77A0-764D-9FF4-5C71A6090691}" destId="{1E30E92A-25C7-0541-BEC4-D287A8289465}" srcOrd="3" destOrd="0" presId="urn:microsoft.com/office/officeart/2005/8/layout/vList2"/>
    <dgm:cxn modelId="{50878832-C8F8-0340-BFA3-6B3D965B17BB}" type="presParOf" srcId="{5B4F2138-77A0-764D-9FF4-5C71A6090691}" destId="{04C40253-78F9-D444-A603-1AB8AB6A4F26}" srcOrd="4" destOrd="0" presId="urn:microsoft.com/office/officeart/2005/8/layout/vList2"/>
    <dgm:cxn modelId="{246D7A16-AB30-B442-8EB9-3C3FFCCD987E}" type="presParOf" srcId="{5B4F2138-77A0-764D-9FF4-5C71A6090691}" destId="{8E24D2CE-3B30-DB45-80CF-3D694125B9F1}" srcOrd="5" destOrd="0" presId="urn:microsoft.com/office/officeart/2005/8/layout/vList2"/>
    <dgm:cxn modelId="{B07B0485-C88F-CB4A-A751-B5E00640AC2E}" type="presParOf" srcId="{5B4F2138-77A0-764D-9FF4-5C71A6090691}" destId="{5B4CD38A-4D47-E24E-8B94-FF9CCA95397C}" srcOrd="6" destOrd="0" presId="urn:microsoft.com/office/officeart/2005/8/layout/vList2"/>
    <dgm:cxn modelId="{CE1115FD-81C6-F64C-B3D0-7A9EB9735B35}" type="presParOf" srcId="{5B4F2138-77A0-764D-9FF4-5C71A6090691}" destId="{E3BE1642-5864-844E-B81F-90918B425722}" srcOrd="7" destOrd="0" presId="urn:microsoft.com/office/officeart/2005/8/layout/vList2"/>
    <dgm:cxn modelId="{57517A6B-2357-BD48-A0AC-C7D0A6C8870F}" type="presParOf" srcId="{5B4F2138-77A0-764D-9FF4-5C71A6090691}" destId="{654BC5BA-7CA5-264F-B3D0-EFC9A4A49F57}" srcOrd="8" destOrd="0" presId="urn:microsoft.com/office/officeart/2005/8/layout/vList2"/>
    <dgm:cxn modelId="{7EE95DAB-0BBA-AF47-A08C-D63862F9DF97}" type="presParOf" srcId="{5B4F2138-77A0-764D-9FF4-5C71A6090691}" destId="{986269EF-F1F4-7E4B-9D0B-0ABF80F439C9}" srcOrd="9" destOrd="0" presId="urn:microsoft.com/office/officeart/2005/8/layout/vList2"/>
    <dgm:cxn modelId="{8ABB1B77-6BC9-044F-9700-8DFC72F982A8}" type="presParOf" srcId="{5B4F2138-77A0-764D-9FF4-5C71A6090691}" destId="{D0DCDE53-827D-EA4B-90EA-626C1210711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9869B7-5CC0-094D-9AFC-FEB449C5F42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</dgm:pt>
    <dgm:pt modelId="{2C08444B-5112-A94D-A85E-AC51A69C3917}">
      <dgm:prSet phldrT="[Metin]"/>
      <dgm:spPr/>
      <dgm:t>
        <a:bodyPr/>
        <a:lstStyle/>
        <a:p>
          <a:r>
            <a:rPr lang="tr-TR" dirty="0"/>
            <a:t>Öğr.</a:t>
          </a:r>
          <a:r>
            <a:rPr lang="tr-TR" baseline="0" dirty="0"/>
            <a:t> Gör. Gülsüm </a:t>
          </a:r>
          <a:r>
            <a:rPr lang="tr-TR" baseline="0" dirty="0" err="1"/>
            <a:t>Mehdiyev</a:t>
          </a:r>
          <a:r>
            <a:rPr lang="tr-TR" baseline="0" dirty="0"/>
            <a:t> </a:t>
          </a:r>
          <a:endParaRPr lang="tr-TR" dirty="0"/>
        </a:p>
      </dgm:t>
    </dgm:pt>
    <dgm:pt modelId="{0EE2E70D-68C3-2E49-9F6B-425C6F21A3C2}" type="parTrans" cxnId="{8DCB4DC7-20CD-8E4B-9415-7283137B0D52}">
      <dgm:prSet/>
      <dgm:spPr/>
      <dgm:t>
        <a:bodyPr/>
        <a:lstStyle/>
        <a:p>
          <a:endParaRPr lang="tr-TR"/>
        </a:p>
      </dgm:t>
    </dgm:pt>
    <dgm:pt modelId="{109B6946-9022-AC47-ABBC-042E94712C87}" type="sibTrans" cxnId="{8DCB4DC7-20CD-8E4B-9415-7283137B0D52}">
      <dgm:prSet/>
      <dgm:spPr/>
      <dgm:t>
        <a:bodyPr/>
        <a:lstStyle/>
        <a:p>
          <a:endParaRPr lang="tr-TR"/>
        </a:p>
      </dgm:t>
    </dgm:pt>
    <dgm:pt modelId="{32434AC8-E1F9-B345-A036-4A553FCF077E}">
      <dgm:prSet phldrT="[Metin]"/>
      <dgm:spPr/>
      <dgm:t>
        <a:bodyPr/>
        <a:lstStyle/>
        <a:p>
          <a:r>
            <a:rPr lang="tr-TR" dirty="0"/>
            <a:t>Arş. Gör. Sinem Karaoğlu</a:t>
          </a:r>
        </a:p>
      </dgm:t>
    </dgm:pt>
    <dgm:pt modelId="{FC9C84B5-A9C9-6F43-B2CD-B29690A06C2F}" type="parTrans" cxnId="{E69C5EFE-CAB1-9049-B683-DACFD4535E7A}">
      <dgm:prSet/>
      <dgm:spPr/>
      <dgm:t>
        <a:bodyPr/>
        <a:lstStyle/>
        <a:p>
          <a:endParaRPr lang="tr-TR"/>
        </a:p>
      </dgm:t>
    </dgm:pt>
    <dgm:pt modelId="{1B1CF48F-59C9-2B4D-BD2C-9892AC11E910}" type="sibTrans" cxnId="{E69C5EFE-CAB1-9049-B683-DACFD4535E7A}">
      <dgm:prSet/>
      <dgm:spPr/>
      <dgm:t>
        <a:bodyPr/>
        <a:lstStyle/>
        <a:p>
          <a:endParaRPr lang="tr-TR"/>
        </a:p>
      </dgm:t>
    </dgm:pt>
    <dgm:pt modelId="{4E0B766A-4E18-E94E-B2BE-257ABC4EC9E5}">
      <dgm:prSet/>
      <dgm:spPr/>
      <dgm:t>
        <a:bodyPr/>
        <a:lstStyle/>
        <a:p>
          <a:r>
            <a:rPr lang="tr-TR" dirty="0"/>
            <a:t>Arş. Gör. Emrullah Can Yavuz</a:t>
          </a:r>
        </a:p>
      </dgm:t>
    </dgm:pt>
    <dgm:pt modelId="{19CF511E-764F-4645-AFE7-FA52B67479D3}" type="parTrans" cxnId="{9D933CF9-8C5E-6D4C-9934-5C5C6F1C085A}">
      <dgm:prSet/>
      <dgm:spPr/>
      <dgm:t>
        <a:bodyPr/>
        <a:lstStyle/>
        <a:p>
          <a:endParaRPr lang="tr-TR"/>
        </a:p>
      </dgm:t>
    </dgm:pt>
    <dgm:pt modelId="{BD504DCC-B4FF-0D47-A6D2-1F71662FEE44}" type="sibTrans" cxnId="{9D933CF9-8C5E-6D4C-9934-5C5C6F1C085A}">
      <dgm:prSet/>
      <dgm:spPr/>
      <dgm:t>
        <a:bodyPr/>
        <a:lstStyle/>
        <a:p>
          <a:endParaRPr lang="tr-TR"/>
        </a:p>
      </dgm:t>
    </dgm:pt>
    <dgm:pt modelId="{C6AAEC65-48E4-4545-B7D7-A97552E1036B}">
      <dgm:prSet/>
      <dgm:spPr/>
      <dgm:t>
        <a:bodyPr/>
        <a:lstStyle/>
        <a:p>
          <a:r>
            <a:rPr lang="tr-TR" dirty="0"/>
            <a:t>Öğr. Gör. Erdal Üstün</a:t>
          </a:r>
        </a:p>
      </dgm:t>
    </dgm:pt>
    <dgm:pt modelId="{1A2DE20F-4BA9-D642-8BDD-3F4230EDE1C7}" type="parTrans" cxnId="{C948212D-A541-AD4E-AFE4-D7063F29706E}">
      <dgm:prSet/>
      <dgm:spPr/>
      <dgm:t>
        <a:bodyPr/>
        <a:lstStyle/>
        <a:p>
          <a:endParaRPr lang="tr-TR"/>
        </a:p>
      </dgm:t>
    </dgm:pt>
    <dgm:pt modelId="{A5937B57-D661-B349-A96E-BF97F2089CB4}" type="sibTrans" cxnId="{C948212D-A541-AD4E-AFE4-D7063F29706E}">
      <dgm:prSet/>
      <dgm:spPr/>
      <dgm:t>
        <a:bodyPr/>
        <a:lstStyle/>
        <a:p>
          <a:endParaRPr lang="tr-TR"/>
        </a:p>
      </dgm:t>
    </dgm:pt>
    <dgm:pt modelId="{696D4267-2E71-3544-A0CE-092E4CB75EC9}">
      <dgm:prSet/>
      <dgm:spPr/>
      <dgm:t>
        <a:bodyPr/>
        <a:lstStyle/>
        <a:p>
          <a:r>
            <a:rPr lang="tr-TR" dirty="0"/>
            <a:t>Arş. Gör. Buket Tan Yavuz </a:t>
          </a:r>
        </a:p>
      </dgm:t>
    </dgm:pt>
    <dgm:pt modelId="{0CCFF207-79AE-784D-BA6C-04F2198D7641}" type="parTrans" cxnId="{B09A6BE8-6C17-DF46-A3CC-1ACA2C17253D}">
      <dgm:prSet/>
      <dgm:spPr/>
      <dgm:t>
        <a:bodyPr/>
        <a:lstStyle/>
        <a:p>
          <a:endParaRPr lang="tr-TR"/>
        </a:p>
      </dgm:t>
    </dgm:pt>
    <dgm:pt modelId="{E4693A5F-B7DD-074C-9CF7-B471EDD0772D}" type="sibTrans" cxnId="{B09A6BE8-6C17-DF46-A3CC-1ACA2C17253D}">
      <dgm:prSet/>
      <dgm:spPr/>
      <dgm:t>
        <a:bodyPr/>
        <a:lstStyle/>
        <a:p>
          <a:endParaRPr lang="tr-TR"/>
        </a:p>
      </dgm:t>
    </dgm:pt>
    <dgm:pt modelId="{F71E51F1-556E-2647-87D2-FDF057409684}" type="pres">
      <dgm:prSet presAssocID="{BB9869B7-5CC0-094D-9AFC-FEB449C5F42B}" presName="linear" presStyleCnt="0">
        <dgm:presLayoutVars>
          <dgm:animLvl val="lvl"/>
          <dgm:resizeHandles val="exact"/>
        </dgm:presLayoutVars>
      </dgm:prSet>
      <dgm:spPr/>
    </dgm:pt>
    <dgm:pt modelId="{CF5CE1A0-F8DD-E844-848E-8AC2C0A89B22}" type="pres">
      <dgm:prSet presAssocID="{2C08444B-5112-A94D-A85E-AC51A69C391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A66687-7224-504B-B809-ED808BFF7BA1}" type="pres">
      <dgm:prSet presAssocID="{109B6946-9022-AC47-ABBC-042E94712C87}" presName="spacer" presStyleCnt="0"/>
      <dgm:spPr/>
    </dgm:pt>
    <dgm:pt modelId="{2F58B045-8A90-0E42-8924-BEBD9A03B6E8}" type="pres">
      <dgm:prSet presAssocID="{C6AAEC65-48E4-4545-B7D7-A97552E1036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435C85B-0FA6-DD41-863B-9D7CACC75D44}" type="pres">
      <dgm:prSet presAssocID="{A5937B57-D661-B349-A96E-BF97F2089CB4}" presName="spacer" presStyleCnt="0"/>
      <dgm:spPr/>
    </dgm:pt>
    <dgm:pt modelId="{C5266F20-EECB-B84E-9D7F-B0FE5042EC95}" type="pres">
      <dgm:prSet presAssocID="{4E0B766A-4E18-E94E-B2BE-257ABC4EC9E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2A78998-C053-AC4B-8D2F-B88FBC91FD26}" type="pres">
      <dgm:prSet presAssocID="{BD504DCC-B4FF-0D47-A6D2-1F71662FEE44}" presName="spacer" presStyleCnt="0"/>
      <dgm:spPr/>
    </dgm:pt>
    <dgm:pt modelId="{347DCA9F-2D7F-684F-93D4-EA46B23197B9}" type="pres">
      <dgm:prSet presAssocID="{32434AC8-E1F9-B345-A036-4A553FCF077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0173447-26C4-1C4E-8793-A5A2715A4A6E}" type="pres">
      <dgm:prSet presAssocID="{1B1CF48F-59C9-2B4D-BD2C-9892AC11E910}" presName="spacer" presStyleCnt="0"/>
      <dgm:spPr/>
    </dgm:pt>
    <dgm:pt modelId="{BF4AE0F8-7ED2-F247-84F4-6AF36EBFB287}" type="pres">
      <dgm:prSet presAssocID="{696D4267-2E71-3544-A0CE-092E4CB75EC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1791110-DFFC-ED4D-A04A-72715B6E467F}" type="presOf" srcId="{696D4267-2E71-3544-A0CE-092E4CB75EC9}" destId="{BF4AE0F8-7ED2-F247-84F4-6AF36EBFB287}" srcOrd="0" destOrd="0" presId="urn:microsoft.com/office/officeart/2005/8/layout/vList2"/>
    <dgm:cxn modelId="{C948212D-A541-AD4E-AFE4-D7063F29706E}" srcId="{BB9869B7-5CC0-094D-9AFC-FEB449C5F42B}" destId="{C6AAEC65-48E4-4545-B7D7-A97552E1036B}" srcOrd="1" destOrd="0" parTransId="{1A2DE20F-4BA9-D642-8BDD-3F4230EDE1C7}" sibTransId="{A5937B57-D661-B349-A96E-BF97F2089CB4}"/>
    <dgm:cxn modelId="{B3E6AC64-9EEB-734F-97C6-FD5A5BC19F5B}" type="presOf" srcId="{2C08444B-5112-A94D-A85E-AC51A69C3917}" destId="{CF5CE1A0-F8DD-E844-848E-8AC2C0A89B22}" srcOrd="0" destOrd="0" presId="urn:microsoft.com/office/officeart/2005/8/layout/vList2"/>
    <dgm:cxn modelId="{EC71AEB6-B364-BD40-9723-0CFB79C6B39C}" type="presOf" srcId="{BB9869B7-5CC0-094D-9AFC-FEB449C5F42B}" destId="{F71E51F1-556E-2647-87D2-FDF057409684}" srcOrd="0" destOrd="0" presId="urn:microsoft.com/office/officeart/2005/8/layout/vList2"/>
    <dgm:cxn modelId="{F1E514C7-CE3F-D541-8E17-1A7D8F662953}" type="presOf" srcId="{C6AAEC65-48E4-4545-B7D7-A97552E1036B}" destId="{2F58B045-8A90-0E42-8924-BEBD9A03B6E8}" srcOrd="0" destOrd="0" presId="urn:microsoft.com/office/officeart/2005/8/layout/vList2"/>
    <dgm:cxn modelId="{8DCB4DC7-20CD-8E4B-9415-7283137B0D52}" srcId="{BB9869B7-5CC0-094D-9AFC-FEB449C5F42B}" destId="{2C08444B-5112-A94D-A85E-AC51A69C3917}" srcOrd="0" destOrd="0" parTransId="{0EE2E70D-68C3-2E49-9F6B-425C6F21A3C2}" sibTransId="{109B6946-9022-AC47-ABBC-042E94712C87}"/>
    <dgm:cxn modelId="{FBF953D1-D8E4-924B-B0E5-8DA501738E9D}" type="presOf" srcId="{4E0B766A-4E18-E94E-B2BE-257ABC4EC9E5}" destId="{C5266F20-EECB-B84E-9D7F-B0FE5042EC95}" srcOrd="0" destOrd="0" presId="urn:microsoft.com/office/officeart/2005/8/layout/vList2"/>
    <dgm:cxn modelId="{B09A6BE8-6C17-DF46-A3CC-1ACA2C17253D}" srcId="{BB9869B7-5CC0-094D-9AFC-FEB449C5F42B}" destId="{696D4267-2E71-3544-A0CE-092E4CB75EC9}" srcOrd="4" destOrd="0" parTransId="{0CCFF207-79AE-784D-BA6C-04F2198D7641}" sibTransId="{E4693A5F-B7DD-074C-9CF7-B471EDD0772D}"/>
    <dgm:cxn modelId="{9D933CF9-8C5E-6D4C-9934-5C5C6F1C085A}" srcId="{BB9869B7-5CC0-094D-9AFC-FEB449C5F42B}" destId="{4E0B766A-4E18-E94E-B2BE-257ABC4EC9E5}" srcOrd="2" destOrd="0" parTransId="{19CF511E-764F-4645-AFE7-FA52B67479D3}" sibTransId="{BD504DCC-B4FF-0D47-A6D2-1F71662FEE44}"/>
    <dgm:cxn modelId="{A3BB98FB-B160-F943-AB36-14BAC1AACFA1}" type="presOf" srcId="{32434AC8-E1F9-B345-A036-4A553FCF077E}" destId="{347DCA9F-2D7F-684F-93D4-EA46B23197B9}" srcOrd="0" destOrd="0" presId="urn:microsoft.com/office/officeart/2005/8/layout/vList2"/>
    <dgm:cxn modelId="{E69C5EFE-CAB1-9049-B683-DACFD4535E7A}" srcId="{BB9869B7-5CC0-094D-9AFC-FEB449C5F42B}" destId="{32434AC8-E1F9-B345-A036-4A553FCF077E}" srcOrd="3" destOrd="0" parTransId="{FC9C84B5-A9C9-6F43-B2CD-B29690A06C2F}" sibTransId="{1B1CF48F-59C9-2B4D-BD2C-9892AC11E910}"/>
    <dgm:cxn modelId="{5E2D961F-D0AD-C141-8CD7-D88736D827C7}" type="presParOf" srcId="{F71E51F1-556E-2647-87D2-FDF057409684}" destId="{CF5CE1A0-F8DD-E844-848E-8AC2C0A89B22}" srcOrd="0" destOrd="0" presId="urn:microsoft.com/office/officeart/2005/8/layout/vList2"/>
    <dgm:cxn modelId="{99A3A457-FA4B-7741-A2F1-3A3325184A0F}" type="presParOf" srcId="{F71E51F1-556E-2647-87D2-FDF057409684}" destId="{35A66687-7224-504B-B809-ED808BFF7BA1}" srcOrd="1" destOrd="0" presId="urn:microsoft.com/office/officeart/2005/8/layout/vList2"/>
    <dgm:cxn modelId="{3A052FC1-F0EC-EB46-BD6B-877D2FF9AD92}" type="presParOf" srcId="{F71E51F1-556E-2647-87D2-FDF057409684}" destId="{2F58B045-8A90-0E42-8924-BEBD9A03B6E8}" srcOrd="2" destOrd="0" presId="urn:microsoft.com/office/officeart/2005/8/layout/vList2"/>
    <dgm:cxn modelId="{940DB0A4-3A90-484A-AD91-248B9244242D}" type="presParOf" srcId="{F71E51F1-556E-2647-87D2-FDF057409684}" destId="{0435C85B-0FA6-DD41-863B-9D7CACC75D44}" srcOrd="3" destOrd="0" presId="urn:microsoft.com/office/officeart/2005/8/layout/vList2"/>
    <dgm:cxn modelId="{08331DC5-41A6-0E42-9F74-3E649EC9CE3C}" type="presParOf" srcId="{F71E51F1-556E-2647-87D2-FDF057409684}" destId="{C5266F20-EECB-B84E-9D7F-B0FE5042EC95}" srcOrd="4" destOrd="0" presId="urn:microsoft.com/office/officeart/2005/8/layout/vList2"/>
    <dgm:cxn modelId="{AD27BBDD-9280-0C4A-9E09-38CF6DDBE5DE}" type="presParOf" srcId="{F71E51F1-556E-2647-87D2-FDF057409684}" destId="{72A78998-C053-AC4B-8D2F-B88FBC91FD26}" srcOrd="5" destOrd="0" presId="urn:microsoft.com/office/officeart/2005/8/layout/vList2"/>
    <dgm:cxn modelId="{2ED1B9B6-97E5-8649-9673-8BBF32A5B3C5}" type="presParOf" srcId="{F71E51F1-556E-2647-87D2-FDF057409684}" destId="{347DCA9F-2D7F-684F-93D4-EA46B23197B9}" srcOrd="6" destOrd="0" presId="urn:microsoft.com/office/officeart/2005/8/layout/vList2"/>
    <dgm:cxn modelId="{61A23629-BEA7-414A-AF43-8767AB490CF6}" type="presParOf" srcId="{F71E51F1-556E-2647-87D2-FDF057409684}" destId="{50173447-26C4-1C4E-8793-A5A2715A4A6E}" srcOrd="7" destOrd="0" presId="urn:microsoft.com/office/officeart/2005/8/layout/vList2"/>
    <dgm:cxn modelId="{B7313221-AA54-7A49-8E44-37613A2330D4}" type="presParOf" srcId="{F71E51F1-556E-2647-87D2-FDF057409684}" destId="{BF4AE0F8-7ED2-F247-84F4-6AF36EBFB2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AF0E3-9DB2-E144-98F7-9CE99504F600}">
      <dsp:nvSpPr>
        <dsp:cNvPr id="0" name=""/>
        <dsp:cNvSpPr/>
      </dsp:nvSpPr>
      <dsp:spPr>
        <a:xfrm>
          <a:off x="0" y="12751"/>
          <a:ext cx="7772400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Prof. Dr. Ayşe Fulya </a:t>
          </a:r>
          <a:r>
            <a:rPr lang="tr-TR" sz="2300" kern="1200" dirty="0" err="1"/>
            <a:t>Maner</a:t>
          </a:r>
          <a:endParaRPr lang="tr-TR" sz="2300" kern="1200" dirty="0"/>
        </a:p>
      </dsp:txBody>
      <dsp:txXfrm>
        <a:off x="26273" y="39024"/>
        <a:ext cx="7719854" cy="485654"/>
      </dsp:txXfrm>
    </dsp:sp>
    <dsp:sp modelId="{0C0B8C4A-C5E0-7E49-961E-A335065E677F}">
      <dsp:nvSpPr>
        <dsp:cNvPr id="0" name=""/>
        <dsp:cNvSpPr/>
      </dsp:nvSpPr>
      <dsp:spPr>
        <a:xfrm>
          <a:off x="0" y="617191"/>
          <a:ext cx="7772400" cy="538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Dr. Öğr. Üyesi Serkan </a:t>
          </a:r>
          <a:r>
            <a:rPr lang="tr-TR" sz="2300" kern="1200" dirty="0" err="1"/>
            <a:t>Akten</a:t>
          </a:r>
          <a:endParaRPr lang="tr-TR" sz="2300" kern="1200" dirty="0"/>
        </a:p>
      </dsp:txBody>
      <dsp:txXfrm>
        <a:off x="26273" y="643464"/>
        <a:ext cx="7719854" cy="485654"/>
      </dsp:txXfrm>
    </dsp:sp>
    <dsp:sp modelId="{04C40253-78F9-D444-A603-1AB8AB6A4F26}">
      <dsp:nvSpPr>
        <dsp:cNvPr id="0" name=""/>
        <dsp:cNvSpPr/>
      </dsp:nvSpPr>
      <dsp:spPr>
        <a:xfrm>
          <a:off x="0" y="1221631"/>
          <a:ext cx="7772400" cy="538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Dr. Öğr. Üyesi Sibel Yaşar</a:t>
          </a:r>
        </a:p>
      </dsp:txBody>
      <dsp:txXfrm>
        <a:off x="26273" y="1247904"/>
        <a:ext cx="7719854" cy="485654"/>
      </dsp:txXfrm>
    </dsp:sp>
    <dsp:sp modelId="{5B4CD38A-4D47-E24E-8B94-FF9CCA95397C}">
      <dsp:nvSpPr>
        <dsp:cNvPr id="0" name=""/>
        <dsp:cNvSpPr/>
      </dsp:nvSpPr>
      <dsp:spPr>
        <a:xfrm>
          <a:off x="0" y="1826072"/>
          <a:ext cx="7772400" cy="538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Dr. Öğr. Üyesi Arzu Akar </a:t>
          </a:r>
          <a:r>
            <a:rPr lang="tr-TR" sz="2300" kern="1200" dirty="0" err="1"/>
            <a:t>Gençer</a:t>
          </a:r>
          <a:endParaRPr lang="tr-TR" sz="2300" kern="1200" dirty="0"/>
        </a:p>
      </dsp:txBody>
      <dsp:txXfrm>
        <a:off x="26273" y="1852345"/>
        <a:ext cx="7719854" cy="485654"/>
      </dsp:txXfrm>
    </dsp:sp>
    <dsp:sp modelId="{654BC5BA-7CA5-264F-B3D0-EFC9A4A49F57}">
      <dsp:nvSpPr>
        <dsp:cNvPr id="0" name=""/>
        <dsp:cNvSpPr/>
      </dsp:nvSpPr>
      <dsp:spPr>
        <a:xfrm>
          <a:off x="0" y="2430512"/>
          <a:ext cx="7772400" cy="5382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/>
            <a:t>Dr. Öğr. Üyesi Elifcan Cesur</a:t>
          </a:r>
          <a:endParaRPr lang="tr-TR" sz="2300" kern="1200" dirty="0"/>
        </a:p>
      </dsp:txBody>
      <dsp:txXfrm>
        <a:off x="26273" y="2456785"/>
        <a:ext cx="7719854" cy="485654"/>
      </dsp:txXfrm>
    </dsp:sp>
    <dsp:sp modelId="{D0DCDE53-827D-EA4B-90EA-626C12107116}">
      <dsp:nvSpPr>
        <dsp:cNvPr id="0" name=""/>
        <dsp:cNvSpPr/>
      </dsp:nvSpPr>
      <dsp:spPr>
        <a:xfrm>
          <a:off x="0" y="3034952"/>
          <a:ext cx="7772400" cy="538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300" kern="1200" dirty="0"/>
            <a:t>Dr. Öğr. Üyesi Pelin Pekince</a:t>
          </a:r>
        </a:p>
      </dsp:txBody>
      <dsp:txXfrm>
        <a:off x="26273" y="3061225"/>
        <a:ext cx="7719854" cy="4856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CE1A0-F8DD-E844-848E-8AC2C0A89B22}">
      <dsp:nvSpPr>
        <dsp:cNvPr id="0" name=""/>
        <dsp:cNvSpPr/>
      </dsp:nvSpPr>
      <dsp:spPr>
        <a:xfrm>
          <a:off x="0" y="57932"/>
          <a:ext cx="7772400" cy="631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Öğr.</a:t>
          </a:r>
          <a:r>
            <a:rPr lang="tr-TR" sz="2700" kern="1200" baseline="0" dirty="0"/>
            <a:t> Gör. Gülsüm </a:t>
          </a:r>
          <a:r>
            <a:rPr lang="tr-TR" sz="2700" kern="1200" baseline="0" dirty="0" err="1"/>
            <a:t>Mehdiyev</a:t>
          </a:r>
          <a:r>
            <a:rPr lang="tr-TR" sz="2700" kern="1200" baseline="0" dirty="0"/>
            <a:t> </a:t>
          </a:r>
          <a:endParaRPr lang="tr-TR" sz="2700" kern="1200" dirty="0"/>
        </a:p>
      </dsp:txBody>
      <dsp:txXfrm>
        <a:off x="30842" y="88774"/>
        <a:ext cx="7710716" cy="570116"/>
      </dsp:txXfrm>
    </dsp:sp>
    <dsp:sp modelId="{2F58B045-8A90-0E42-8924-BEBD9A03B6E8}">
      <dsp:nvSpPr>
        <dsp:cNvPr id="0" name=""/>
        <dsp:cNvSpPr/>
      </dsp:nvSpPr>
      <dsp:spPr>
        <a:xfrm>
          <a:off x="0" y="767492"/>
          <a:ext cx="7772400" cy="631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Öğr. Gör. Erdal Üstün</a:t>
          </a:r>
        </a:p>
      </dsp:txBody>
      <dsp:txXfrm>
        <a:off x="30842" y="798334"/>
        <a:ext cx="7710716" cy="570116"/>
      </dsp:txXfrm>
    </dsp:sp>
    <dsp:sp modelId="{C5266F20-EECB-B84E-9D7F-B0FE5042EC95}">
      <dsp:nvSpPr>
        <dsp:cNvPr id="0" name=""/>
        <dsp:cNvSpPr/>
      </dsp:nvSpPr>
      <dsp:spPr>
        <a:xfrm>
          <a:off x="0" y="1477052"/>
          <a:ext cx="7772400" cy="631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Arş. Gör. Emrullah Can Yavuz</a:t>
          </a:r>
        </a:p>
      </dsp:txBody>
      <dsp:txXfrm>
        <a:off x="30842" y="1507894"/>
        <a:ext cx="7710716" cy="570116"/>
      </dsp:txXfrm>
    </dsp:sp>
    <dsp:sp modelId="{347DCA9F-2D7F-684F-93D4-EA46B23197B9}">
      <dsp:nvSpPr>
        <dsp:cNvPr id="0" name=""/>
        <dsp:cNvSpPr/>
      </dsp:nvSpPr>
      <dsp:spPr>
        <a:xfrm>
          <a:off x="0" y="2186612"/>
          <a:ext cx="7772400" cy="631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Arş. Gör. Sinem Karaoğlu</a:t>
          </a:r>
        </a:p>
      </dsp:txBody>
      <dsp:txXfrm>
        <a:off x="30842" y="2217454"/>
        <a:ext cx="7710716" cy="570116"/>
      </dsp:txXfrm>
    </dsp:sp>
    <dsp:sp modelId="{BF4AE0F8-7ED2-F247-84F4-6AF36EBFB287}">
      <dsp:nvSpPr>
        <dsp:cNvPr id="0" name=""/>
        <dsp:cNvSpPr/>
      </dsp:nvSpPr>
      <dsp:spPr>
        <a:xfrm>
          <a:off x="0" y="2896172"/>
          <a:ext cx="7772400" cy="631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700" kern="1200" dirty="0"/>
            <a:t>Arş. Gör. Buket Tan Yavuz </a:t>
          </a:r>
        </a:p>
      </dsp:txBody>
      <dsp:txXfrm>
        <a:off x="30842" y="2927014"/>
        <a:ext cx="7710716" cy="5701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:notes"/>
          <p:cNvSpPr txBox="1">
            <a:spLocks noGrp="1"/>
          </p:cNvSpPr>
          <p:nvPr>
            <p:ph type="sldNum" idx="12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3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3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4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4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4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4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4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50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6" name="Google Shape;746;p5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5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5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5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6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7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7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80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8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8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8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8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8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8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8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8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90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9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9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9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9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9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9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9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0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11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1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1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11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19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20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12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2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2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2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12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2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p12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130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31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32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p133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134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135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36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137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38:notes"/>
          <p:cNvSpPr txBox="1">
            <a:spLocks noGrp="1"/>
          </p:cNvSpPr>
          <p:nvPr>
            <p:ph type="body" idx="1"/>
          </p:nvPr>
        </p:nvSpPr>
        <p:spPr>
          <a:xfrm>
            <a:off x="685801" y="4715154"/>
            <a:ext cx="5486400" cy="4466987"/>
          </a:xfrm>
          <a:prstGeom prst="rect">
            <a:avLst/>
          </a:prstGeom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, Dikey Metin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key Başlık ve Metin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ş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Slaydı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4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ölüm Üstbilgisi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4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İki İçerik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14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şılaştırma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4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4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4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alnızca Başlık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İçerik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lı Resi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4000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grencikulupleri.klu.edu.tr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51.png"/><Relationship Id="rId4" Type="http://schemas.openxmlformats.org/officeDocument/2006/relationships/image" Target="../media/image46.jpeg"/><Relationship Id="rId9" Type="http://schemas.openxmlformats.org/officeDocument/2006/relationships/image" Target="../media/image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1.gif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hyperlink" Target="https://erasmus.klu.edu.tr/" TargetMode="External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hyperlink" Target="https://farabi.klu.edu.tr/" TargetMode="External"/><Relationship Id="rId4" Type="http://schemas.openxmlformats.org/officeDocument/2006/relationships/hyperlink" Target="https://mevlana.klu.edu.tr/" TargetMode="External"/><Relationship Id="rId9" Type="http://schemas.openxmlformats.org/officeDocument/2006/relationships/image" Target="../media/image1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1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dersprog.klu.edu.tr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gif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1.gif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939615" y="169428"/>
            <a:ext cx="7458074" cy="583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Arial"/>
              <a:buNone/>
            </a:pPr>
            <a: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KIRKLARELİ ÜNİVERSİTESİ</a:t>
            </a:r>
            <a:b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2023-2024 EĞİTİM-ÖĞRETİM YILI</a:t>
            </a:r>
            <a:b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32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ORYANTASYON (UYUM) PROGRAMI</a:t>
            </a:r>
            <a:endParaRPr sz="32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90" name="Google Shape;90;p1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701" y="0"/>
            <a:ext cx="1124744" cy="11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560" y="1313384"/>
            <a:ext cx="8114184" cy="3134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"/>
          <p:cNvSpPr txBox="1"/>
          <p:nvPr/>
        </p:nvSpPr>
        <p:spPr>
          <a:xfrm>
            <a:off x="4445" y="393828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4E8E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004E8E"/>
                </a:solidFill>
                <a:latin typeface="Calibri"/>
                <a:ea typeface="Calibri"/>
                <a:cs typeface="Calibri"/>
                <a:sym typeface="Calibri"/>
              </a:rPr>
              <a:t>LABORATUVARLAR</a:t>
            </a:r>
            <a:endParaRPr/>
          </a:p>
        </p:txBody>
      </p:sp>
      <p:pic>
        <p:nvPicPr>
          <p:cNvPr id="310" name="Google Shape;310;p1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983" y="1052736"/>
            <a:ext cx="8823092" cy="2880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983" y="4433765"/>
            <a:ext cx="2182584" cy="168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9185" y="4418615"/>
            <a:ext cx="2163055" cy="1701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4415576"/>
            <a:ext cx="2088232" cy="171738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315" name="Google Shape;315;p11" descr="C:\Users\asus\Desktop\logo.gif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1433" y="4417463"/>
            <a:ext cx="2181642" cy="171549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</a:t>
            </a:fld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34" name="Google Shape;1634;p1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5703"/>
            <a:ext cx="9144000" cy="6893703"/>
          </a:xfrm>
          <a:prstGeom prst="rect">
            <a:avLst/>
          </a:prstGeom>
          <a:noFill/>
          <a:ln>
            <a:noFill/>
          </a:ln>
        </p:spPr>
      </p:pic>
      <p:sp>
        <p:nvSpPr>
          <p:cNvPr id="1635" name="Google Shape;1635;p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100</a:t>
            </a:fld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41" name="Google Shape;1641;p1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898"/>
            <a:ext cx="9144000" cy="6863898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1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101</a:t>
            </a:fld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1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48" name="Google Shape;1648;p1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873"/>
            <a:ext cx="9144000" cy="6854127"/>
          </a:xfrm>
          <a:prstGeom prst="rect">
            <a:avLst/>
          </a:prstGeom>
          <a:noFill/>
          <a:ln>
            <a:noFill/>
          </a:ln>
        </p:spPr>
      </p:pic>
      <p:sp>
        <p:nvSpPr>
          <p:cNvPr id="1649" name="Google Shape;1649;p1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102</a:t>
            </a:fld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103</a:t>
            </a:fld>
            <a:endParaRPr/>
          </a:p>
        </p:txBody>
      </p:sp>
      <p:pic>
        <p:nvPicPr>
          <p:cNvPr id="1655" name="Google Shape;1655;p1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74" y="-28534"/>
            <a:ext cx="9154074" cy="6886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104</a:t>
            </a:fld>
            <a:endParaRPr/>
          </a:p>
        </p:txBody>
      </p:sp>
      <p:pic>
        <p:nvPicPr>
          <p:cNvPr id="1661" name="Google Shape;1661;p1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105</a:t>
            </a:fld>
            <a:endParaRPr/>
          </a:p>
        </p:txBody>
      </p:sp>
      <p:pic>
        <p:nvPicPr>
          <p:cNvPr id="1667" name="Google Shape;1667;p1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5" y="1579"/>
            <a:ext cx="9129845" cy="6856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106</a:t>
            </a:fld>
            <a:endParaRPr/>
          </a:p>
        </p:txBody>
      </p:sp>
      <p:pic>
        <p:nvPicPr>
          <p:cNvPr id="1673" name="Google Shape;1673;p1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27" y="-27602"/>
            <a:ext cx="9159027" cy="6885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"/>
          <p:cNvSpPr txBox="1">
            <a:spLocks noGrp="1"/>
          </p:cNvSpPr>
          <p:nvPr>
            <p:ph type="title"/>
          </p:nvPr>
        </p:nvSpPr>
        <p:spPr>
          <a:xfrm>
            <a:off x="428481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4E8E"/>
              </a:buClr>
              <a:buSzPts val="2800"/>
              <a:buFont typeface="Calibri"/>
              <a:buNone/>
            </a:pPr>
            <a:r>
              <a:rPr lang="tr-TR" sz="2800" b="1">
                <a:solidFill>
                  <a:srgbClr val="004E8E"/>
                </a:solidFill>
              </a:rPr>
              <a:t>KÜTÜPHANE</a:t>
            </a:r>
            <a:endParaRPr sz="2800" b="1">
              <a:solidFill>
                <a:srgbClr val="004E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024" y="1143000"/>
            <a:ext cx="7974514" cy="317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4578538"/>
            <a:ext cx="3060077" cy="17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7225" y="4578538"/>
            <a:ext cx="2656043" cy="17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904" y="4578538"/>
            <a:ext cx="2607501" cy="177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" descr="C:\Users\asus\Desktop\logo.gif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2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"/>
          <p:cNvSpPr txBox="1">
            <a:spLocks noGrp="1"/>
          </p:cNvSpPr>
          <p:nvPr>
            <p:ph type="title"/>
          </p:nvPr>
        </p:nvSpPr>
        <p:spPr>
          <a:xfrm>
            <a:off x="428481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4E8E"/>
              </a:buClr>
              <a:buSzPts val="2800"/>
              <a:buFont typeface="Calibri"/>
              <a:buNone/>
            </a:pPr>
            <a:r>
              <a:rPr lang="tr-TR" sz="2800" b="1">
                <a:solidFill>
                  <a:srgbClr val="004E8E"/>
                </a:solidFill>
              </a:rPr>
              <a:t>YEMEKHANE</a:t>
            </a:r>
            <a:endParaRPr sz="2800" b="1">
              <a:solidFill>
                <a:srgbClr val="004E8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5" name="Google Shape;335;p13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020" y="1198256"/>
            <a:ext cx="4133390" cy="24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8" y="1198256"/>
            <a:ext cx="4014073" cy="24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51" y="3773673"/>
            <a:ext cx="4133390" cy="2607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4007" y="3781585"/>
            <a:ext cx="4014073" cy="259974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13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347" name="Google Shape;347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13</a:t>
            </a:fld>
            <a:endParaRPr/>
          </a:p>
        </p:txBody>
      </p:sp>
      <p:pic>
        <p:nvPicPr>
          <p:cNvPr id="348" name="Google Shape;348;p1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945" y="0"/>
            <a:ext cx="8194336" cy="6259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Öğrenci İşleri Daire Başkanlığı Hizmetleri</a:t>
            </a:r>
            <a:endParaRPr/>
          </a:p>
        </p:txBody>
      </p:sp>
      <p:sp>
        <p:nvSpPr>
          <p:cNvPr id="354" name="Google Shape;354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14</a:t>
            </a:fld>
            <a:endParaRPr/>
          </a:p>
        </p:txBody>
      </p:sp>
      <p:pic>
        <p:nvPicPr>
          <p:cNvPr id="355" name="Google Shape;355;p15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395536" y="320213"/>
            <a:ext cx="3975581" cy="239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Öğrencilik hizmetleri neleri içerir? </a:t>
            </a:r>
            <a:endParaRPr/>
          </a:p>
          <a:p>
            <a:pPr marL="239262" marR="0" lvl="0" indent="-142818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Öğrencinin üniversiteye kayıt yapması ile mezuniyetine kadar tüm iş ve işlemler…</a:t>
            </a:r>
            <a:endParaRPr/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Ders kaydı, sınav notları, ders geçme-kalma, öğrencilik hakları vb. tüm işlemler…</a:t>
            </a:r>
            <a:endParaRPr/>
          </a:p>
        </p:txBody>
      </p:sp>
      <p:pic>
        <p:nvPicPr>
          <p:cNvPr id="363" name="Google Shape;363;p1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1749356"/>
            <a:ext cx="3416978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6"/>
          <p:cNvSpPr/>
          <p:nvPr/>
        </p:nvSpPr>
        <p:spPr>
          <a:xfrm>
            <a:off x="415192" y="2996952"/>
            <a:ext cx="4572000" cy="3485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Öğrencilik hizmetleri nelerdir?</a:t>
            </a:r>
            <a:r>
              <a:rPr lang="tr-TR" sz="2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241950" marR="0" lvl="0" indent="-241950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Üniversiteye Kayıt</a:t>
            </a:r>
            <a:endParaRPr/>
          </a:p>
          <a:p>
            <a:pPr marL="241950" marR="0" lvl="0" indent="-241950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Ders Kayıtları</a:t>
            </a:r>
            <a:endParaRPr/>
          </a:p>
          <a:p>
            <a:pPr marL="241950" marR="0" lvl="0" indent="-241950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Öğrencilik Durumunun Takibi</a:t>
            </a:r>
            <a:endParaRPr/>
          </a:p>
          <a:p>
            <a:pPr marL="241950" marR="0" lvl="0" indent="-241950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Akademik Takvim ve Önemli Tarihler</a:t>
            </a:r>
            <a:endParaRPr/>
          </a:p>
          <a:p>
            <a:pPr marL="241950" marR="0" lvl="0" indent="-241950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Notları ve Devam Durumu</a:t>
            </a:r>
            <a:endParaRPr/>
          </a:p>
          <a:p>
            <a:pPr marL="241950" marR="0" lvl="0" indent="-241950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E-Posta Hesabı</a:t>
            </a:r>
            <a:endParaRPr/>
          </a:p>
          <a:p>
            <a:pPr marL="241950" marR="0" lvl="0" indent="-241950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Bilgi Sistemi</a:t>
            </a:r>
            <a:endParaRPr/>
          </a:p>
          <a:p>
            <a:pPr marL="241950" marR="0" lvl="0" indent="-241950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Danışmanlık Hizmetleri</a:t>
            </a:r>
            <a:endParaRPr/>
          </a:p>
        </p:txBody>
      </p:sp>
      <p:pic>
        <p:nvPicPr>
          <p:cNvPr id="365" name="Google Shape;365;p16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15</a:t>
            </a:fld>
            <a:endParaRPr/>
          </a:p>
        </p:txBody>
      </p:sp>
      <p:sp>
        <p:nvSpPr>
          <p:cNvPr id="367" name="Google Shape;367;p16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7"/>
          <p:cNvSpPr/>
          <p:nvPr/>
        </p:nvSpPr>
        <p:spPr>
          <a:xfrm>
            <a:off x="352419" y="2201139"/>
            <a:ext cx="4801855" cy="182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Öğrenci Bilgi Sistemine nasıl erişebilirim?</a:t>
            </a:r>
            <a:r>
              <a:rPr lang="tr-TR" sz="2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239262" marR="0" lvl="0" indent="-142818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www.obs.klu.edu.tr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açılan sayfadan sisteme e-Devlet şifreniz ile </a:t>
            </a:r>
            <a:endParaRPr/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Oluşturduğunuz e-posta hesabı kullanıcı bilgileri ile giriş yapabilirsiniz</a:t>
            </a:r>
            <a:r>
              <a:rPr lang="tr-TR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pic>
        <p:nvPicPr>
          <p:cNvPr id="373" name="Google Shape;373;p17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7"/>
          <p:cNvSpPr/>
          <p:nvPr/>
        </p:nvSpPr>
        <p:spPr>
          <a:xfrm>
            <a:off x="395536" y="332656"/>
            <a:ext cx="5112568" cy="159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Öğrencilik hizmetlerine nereden ulaşabilirim?</a:t>
            </a:r>
            <a:r>
              <a:rPr lang="tr-TR" sz="2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239262" marR="0" lvl="0" indent="-142818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Bilgi Sistemi (ÖBS) </a:t>
            </a:r>
            <a:endParaRPr/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Birim Öğrenci İşleri büroları</a:t>
            </a:r>
            <a:endParaRPr/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Destek Sistemi</a:t>
            </a:r>
            <a:endParaRPr/>
          </a:p>
        </p:txBody>
      </p:sp>
      <p:sp>
        <p:nvSpPr>
          <p:cNvPr id="375" name="Google Shape;375;p17"/>
          <p:cNvSpPr/>
          <p:nvPr/>
        </p:nvSpPr>
        <p:spPr>
          <a:xfrm>
            <a:off x="326334" y="4309582"/>
            <a:ext cx="4572000" cy="1146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Öğrenci e-posta hesabı nasıl oluşturulur?</a:t>
            </a:r>
            <a:r>
              <a:rPr lang="tr-TR" sz="2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239262" marR="0" lvl="0" indent="-142818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kluposta.klu.edu.tr</a:t>
            </a:r>
            <a:endParaRPr/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Hesap açmak için takip edilecek aşamalar</a:t>
            </a:r>
            <a:endParaRPr/>
          </a:p>
        </p:txBody>
      </p:sp>
      <p:pic>
        <p:nvPicPr>
          <p:cNvPr id="376" name="Google Shape;376;p1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171" y="2054847"/>
            <a:ext cx="3650248" cy="2254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608" y="5517232"/>
            <a:ext cx="7459618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17</a:t>
            </a:fld>
            <a:endParaRPr/>
          </a:p>
        </p:txBody>
      </p:sp>
      <p:pic>
        <p:nvPicPr>
          <p:cNvPr id="384" name="Google Shape;384;p18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8"/>
          <p:cNvSpPr/>
          <p:nvPr/>
        </p:nvSpPr>
        <p:spPr>
          <a:xfrm>
            <a:off x="323528" y="548680"/>
            <a:ext cx="6840760" cy="143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Eğitim ve öğretimle ilgili önemli tarihlere nereden erişilebilir?</a:t>
            </a:r>
            <a:r>
              <a:rPr lang="tr-TR" sz="2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96444" marR="0" lvl="0" indent="0" algn="l" rtl="0">
              <a:spcBef>
                <a:spcPts val="953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 Ön Lisans ve Lisans Akademik Takvimine internet sitemizin 'Akademik' üst menüsünden 'Akademik Takvimler' menüsünden erişilebilir.</a:t>
            </a:r>
            <a:endParaRPr/>
          </a:p>
        </p:txBody>
      </p:sp>
      <p:sp>
        <p:nvSpPr>
          <p:cNvPr id="386" name="Google Shape;386;p18"/>
          <p:cNvSpPr txBox="1"/>
          <p:nvPr/>
        </p:nvSpPr>
        <p:spPr>
          <a:xfrm>
            <a:off x="395536" y="2492896"/>
            <a:ext cx="7336021" cy="311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Eğitim ve öğretimle ilgili önemli tarihlere nereden erişilebilir? </a:t>
            </a:r>
            <a:r>
              <a:rPr lang="tr-TR" sz="2000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 Ön Lisans ve Lisans Akademik Takvimine internet sitemizin 'Akademik' üst menüsünden 'Akademik Takvimler' menüsünden erişilebilir. 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2023-2024 Güz Yarıyılı Önemli Tarihleri: </a:t>
            </a:r>
            <a:endParaRPr sz="20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Ders Kaydı: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2-6 Ekim 2023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Eğitim-Öğretim Güz Dönemi: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Ekim 2023 – 19 Ocak 2024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Ara Sınavlar: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Kasım – 3 Aralık 2023 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Yarıyıl Sonu Sınavları: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Ocak – 2 Şubat 2024</a:t>
            </a:r>
            <a:endParaRPr dirty="0"/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Bütünleme Sınavları: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Şubat 2024 – 16 Şubat 2024</a:t>
            </a:r>
            <a:endParaRPr dirty="0"/>
          </a:p>
          <a:p>
            <a:pPr marL="203305" marR="0" lvl="0" indent="-136122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8"/>
              <a:buFont typeface="Arial"/>
              <a:buNone/>
            </a:pPr>
            <a:endParaRPr sz="105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18</a:t>
            </a:fld>
            <a:endParaRPr/>
          </a:p>
        </p:txBody>
      </p:sp>
      <p:pic>
        <p:nvPicPr>
          <p:cNvPr id="393" name="Google Shape;393;p19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9"/>
          <p:cNvSpPr/>
          <p:nvPr/>
        </p:nvSpPr>
        <p:spPr>
          <a:xfrm>
            <a:off x="395536" y="518015"/>
            <a:ext cx="6048672" cy="240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Ders kaydı nedir? Ne zaman ve Nasıl Yapılır? </a:t>
            </a:r>
            <a:endParaRPr/>
          </a:p>
          <a:p>
            <a:pPr marL="239262" marR="0" lvl="0" indent="-142818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İlgili dönemde alınacak derslerin öğrenci tarafından seçilip onaylanmasıdır.</a:t>
            </a:r>
            <a:endParaRPr/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Eğitim-öğretimin başlamasından önceki hafta,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Bilgi Sistemi üzerinden online olarak yapılır.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Bilgi Sistemi giriş sayfasında yer alan Ders Kayıt Videosunda sunulan aşamalar takip edilir.</a:t>
            </a:r>
            <a:endParaRPr/>
          </a:p>
        </p:txBody>
      </p:sp>
      <p:sp>
        <p:nvSpPr>
          <p:cNvPr id="395" name="Google Shape;395;p19"/>
          <p:cNvSpPr/>
          <p:nvPr/>
        </p:nvSpPr>
        <p:spPr>
          <a:xfrm>
            <a:off x="369018" y="3573016"/>
            <a:ext cx="6341733" cy="142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Birim Öğrenci Hizmetlerine Nasıl Ulaşabilirim?</a:t>
            </a:r>
            <a:endParaRPr/>
          </a:p>
          <a:p>
            <a:pPr marL="239262" marR="0" lvl="0" indent="-142818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 web sayfasında bulunan ‘Öğrenci’ üst menüsündeki</a:t>
            </a:r>
            <a:endParaRPr/>
          </a:p>
          <a:p>
            <a:pPr marL="239262" marR="0" lvl="0" indent="-142818" algn="l" rtl="0">
              <a:spcBef>
                <a:spcPts val="636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‘Akademik Birimlerin İletişim Bilgileri’nden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9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19</a:t>
            </a:fld>
            <a:endParaRPr/>
          </a:p>
        </p:txBody>
      </p:sp>
      <p:pic>
        <p:nvPicPr>
          <p:cNvPr id="402" name="Google Shape;402;p20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0"/>
          <p:cNvSpPr/>
          <p:nvPr/>
        </p:nvSpPr>
        <p:spPr>
          <a:xfrm>
            <a:off x="179512" y="475539"/>
            <a:ext cx="5904656" cy="106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Danışman öğretim elemanı kimdir? Nasıl ulaşabilirim?</a:t>
            </a:r>
            <a:endParaRPr/>
          </a:p>
          <a:p>
            <a:pPr marL="239262" marR="0" lvl="0" indent="-142818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Bilgi Sistemi üzerinden Danışman Öğretim Elemanı ile iletişim kurulabilir.</a:t>
            </a:r>
            <a:endParaRPr/>
          </a:p>
        </p:txBody>
      </p:sp>
      <p:pic>
        <p:nvPicPr>
          <p:cNvPr id="404" name="Google Shape;404;p2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379" y="1642250"/>
            <a:ext cx="2451702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0"/>
          <p:cNvSpPr/>
          <p:nvPr/>
        </p:nvSpPr>
        <p:spPr>
          <a:xfrm>
            <a:off x="287524" y="2037495"/>
            <a:ext cx="5688632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Eğitim ve Öğretim Mevzuatına nasıl erişebilirim?</a:t>
            </a:r>
            <a:endParaRPr/>
          </a:p>
          <a:p>
            <a:pPr marL="241950" marR="0" lvl="0" indent="-241950" algn="just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Ön Lisans ve Lisans Eğitim ve Öğretim Yönetmeliği</a:t>
            </a:r>
            <a:endParaRPr/>
          </a:p>
          <a:p>
            <a:pPr marL="241950" marR="0" lvl="0" indent="-241950" algn="just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Yönergeler</a:t>
            </a:r>
            <a:endParaRPr/>
          </a:p>
          <a:p>
            <a:pPr marL="241950" marR="0" lvl="0" indent="-241950" algn="just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Usul ve Esaslar</a:t>
            </a:r>
            <a:endParaRPr/>
          </a:p>
        </p:txBody>
      </p:sp>
      <p:sp>
        <p:nvSpPr>
          <p:cNvPr id="406" name="Google Shape;406;p20"/>
          <p:cNvSpPr/>
          <p:nvPr/>
        </p:nvSpPr>
        <p:spPr>
          <a:xfrm>
            <a:off x="311860" y="4232692"/>
            <a:ext cx="45720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Yararlanabileceğim farklı programlar?</a:t>
            </a:r>
            <a:r>
              <a:rPr lang="tr-TR" sz="2000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241950" marR="0" lvl="0" indent="-241950" algn="just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Ortak Seçmeli Dersler (2. ve 3. sınıf)</a:t>
            </a:r>
            <a:endParaRPr/>
          </a:p>
          <a:p>
            <a:pPr marL="241950" marR="0" lvl="0" indent="-241950" algn="just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Çift Anadal ve Yan Dal Programları</a:t>
            </a:r>
            <a:endParaRPr/>
          </a:p>
          <a:p>
            <a:pPr marL="241950" marR="0" lvl="0" indent="-241950" algn="just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Kariyer Destek Eğitimleri</a:t>
            </a:r>
            <a:endParaRPr/>
          </a:p>
          <a:p>
            <a:pPr marL="241950" marR="0" lvl="0" indent="-241950" algn="just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UZEM Akademi Eğitimleri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0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</a:t>
            </a:fld>
            <a:endParaRPr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21110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"/>
          <p:cNvSpPr/>
          <p:nvPr/>
        </p:nvSpPr>
        <p:spPr>
          <a:xfrm>
            <a:off x="244929" y="5165560"/>
            <a:ext cx="865414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Öğrenci İşleri ile ilgili tüm bilgi ve belgelere </a:t>
            </a:r>
            <a:r>
              <a:rPr lang="tr-TR" sz="2000" b="1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oidb.klu.edu.tr</a:t>
            </a:r>
            <a:r>
              <a:rPr lang="tr-TR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internet adresinden ulaşabilirsiniz.</a:t>
            </a:r>
            <a:endParaRPr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1"/>
          <p:cNvSpPr txBox="1"/>
          <p:nvPr/>
        </p:nvSpPr>
        <p:spPr>
          <a:xfrm>
            <a:off x="2386719" y="64889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20</a:t>
            </a:fld>
            <a:endParaRPr/>
          </a:p>
        </p:txBody>
      </p:sp>
      <p:pic>
        <p:nvPicPr>
          <p:cNvPr id="416" name="Google Shape;416;p2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4550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Kütüphane ve Dokümantasyon</a:t>
            </a: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Daire Başkanlığı Hizmetleri</a:t>
            </a:r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21</a:t>
            </a:fld>
            <a:endParaRPr/>
          </a:p>
        </p:txBody>
      </p:sp>
      <p:pic>
        <p:nvPicPr>
          <p:cNvPr id="423" name="Google Shape;423;p22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2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3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3"/>
          <p:cNvSpPr/>
          <p:nvPr/>
        </p:nvSpPr>
        <p:spPr>
          <a:xfrm>
            <a:off x="311472" y="709204"/>
            <a:ext cx="5700688" cy="559556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Kütüphane-Araştırma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1" name="Google Shape;431;p23"/>
          <p:cNvGraphicFramePr/>
          <p:nvPr/>
        </p:nvGraphicFramePr>
        <p:xfrm>
          <a:off x="4655296" y="2551540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 u="none" strike="noStrike" cap="none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32" name="Google Shape;432;p23"/>
          <p:cNvSpPr/>
          <p:nvPr/>
        </p:nvSpPr>
        <p:spPr>
          <a:xfrm>
            <a:off x="173256" y="1935948"/>
            <a:ext cx="2814568" cy="3188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Kütüphane Web Sayfasından Nelere Erişebilirim?</a:t>
            </a:r>
            <a:r>
              <a:rPr lang="tr-TR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 bilgiler,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Kılavuzlar,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Katalog tarama,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Elektronik kaynaklar,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işlemler için,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1800"/>
              <a:buFont typeface="Noto Sans Symbols"/>
              <a:buChar char="▪"/>
            </a:pPr>
            <a:r>
              <a:rPr lang="tr-T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Duyuru ve etkinlikler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Google Shape;433;p2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7272" y="1617707"/>
            <a:ext cx="5781912" cy="397153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22</a:t>
            </a:fld>
            <a:endParaRPr/>
          </a:p>
        </p:txBody>
      </p:sp>
      <p:pic>
        <p:nvPicPr>
          <p:cNvPr id="435" name="Google Shape;435;p23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3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4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2" name="Google Shape;442;p24"/>
          <p:cNvGraphicFramePr/>
          <p:nvPr/>
        </p:nvGraphicFramePr>
        <p:xfrm>
          <a:off x="4655296" y="2551540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 u="none" strike="noStrike" cap="none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3" name="Google Shape;443;p24"/>
          <p:cNvSpPr/>
          <p:nvPr/>
        </p:nvSpPr>
        <p:spPr>
          <a:xfrm>
            <a:off x="311472" y="1700808"/>
            <a:ext cx="4179267" cy="389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Kütüphanemizde Neler Var?</a:t>
            </a:r>
            <a:r>
              <a:rPr lang="tr-T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Birçok alanda basılı kitap, dergi, sözlük vb. danışma kaynakları bulunmaktadır.</a:t>
            </a:r>
            <a:endParaRPr/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Kampüs içinde veya kampüs dışında kütüphane kaynaklarından yararlanabilirsiniz. Bunun için üye olmanız gerekmektedir.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Öğrencilerimiz 15 gün süre ile 3 kitap alabilir, sürelerini de 2 kez uzatabilirler.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048" y="2715853"/>
            <a:ext cx="3828923" cy="259429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sp>
        <p:nvSpPr>
          <p:cNvPr id="445" name="Google Shape;445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23</a:t>
            </a:fld>
            <a:endParaRPr/>
          </a:p>
        </p:txBody>
      </p:sp>
      <p:pic>
        <p:nvPicPr>
          <p:cNvPr id="446" name="Google Shape;446;p24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4"/>
          <p:cNvSpPr/>
          <p:nvPr/>
        </p:nvSpPr>
        <p:spPr>
          <a:xfrm>
            <a:off x="311472" y="709204"/>
            <a:ext cx="5700688" cy="559556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Kütüphane-Araştırma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6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26"/>
          <p:cNvSpPr/>
          <p:nvPr/>
        </p:nvSpPr>
        <p:spPr>
          <a:xfrm>
            <a:off x="313754" y="1772816"/>
            <a:ext cx="4176985" cy="301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Kütüphaneye Nasıl Üye Olabilirim? </a:t>
            </a:r>
            <a:endParaRPr dirty="0"/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Kütüphane web sayfasındaki Üye Ol formunu doldurarak, 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VETİS’e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(kampüs dışı erişim) kayıt ol formunu doldurarak  </a:t>
            </a:r>
            <a:endParaRPr dirty="0"/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Üye olunca ödünç kitap alabilir, kampüs dışından elektronik kaynaklardan yararlanabilirsiniz.</a:t>
            </a:r>
            <a:endParaRPr dirty="0"/>
          </a:p>
        </p:txBody>
      </p:sp>
      <p:pic>
        <p:nvPicPr>
          <p:cNvPr id="467" name="Google Shape;467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7210" y="1508299"/>
            <a:ext cx="4089567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24</a:t>
            </a:fld>
            <a:endParaRPr/>
          </a:p>
        </p:txBody>
      </p:sp>
      <p:pic>
        <p:nvPicPr>
          <p:cNvPr id="469" name="Google Shape;469;p26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26"/>
          <p:cNvSpPr/>
          <p:nvPr/>
        </p:nvSpPr>
        <p:spPr>
          <a:xfrm>
            <a:off x="311472" y="709204"/>
            <a:ext cx="5700688" cy="559556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Kütüphane-Araştırma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26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7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27"/>
          <p:cNvSpPr/>
          <p:nvPr/>
        </p:nvSpPr>
        <p:spPr>
          <a:xfrm>
            <a:off x="313754" y="1604148"/>
            <a:ext cx="4176985" cy="4585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Kütüphaneye Kampüs Dışı Erişim Mümkün mü?</a:t>
            </a:r>
            <a:r>
              <a:rPr lang="tr-TR" sz="200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VETİS (Kampüs Dışı Erişim) Uygulaması ile erişim sağlayabilirsiniz.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Kayıt olmak için kurumsal e-posta adresine sahip olmanız gerekmektedir.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VETİS’E kayıt olduğunuzda, Kütüphaneye üyeliğiniz aktifleşir ve Veri tabanlarından yararlanmaya başlaya bilirsiniz.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l" rtl="0">
              <a:spcBef>
                <a:spcPts val="1270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7210" y="1916832"/>
            <a:ext cx="4229342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25</a:t>
            </a:fld>
            <a:endParaRPr/>
          </a:p>
        </p:txBody>
      </p:sp>
      <p:pic>
        <p:nvPicPr>
          <p:cNvPr id="480" name="Google Shape;480;p27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7"/>
          <p:cNvSpPr/>
          <p:nvPr/>
        </p:nvSpPr>
        <p:spPr>
          <a:xfrm>
            <a:off x="311472" y="709204"/>
            <a:ext cx="5700688" cy="559556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Kütüphane-Araştırma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7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8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8"/>
          <p:cNvSpPr/>
          <p:nvPr/>
        </p:nvSpPr>
        <p:spPr>
          <a:xfrm>
            <a:off x="179513" y="1616654"/>
            <a:ext cx="4032448" cy="504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İhtiyacım Olan Kaynaklara Nasıl Erişebilirim?</a:t>
            </a:r>
            <a:r>
              <a:rPr lang="tr-T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Basılı yayınlara, 2 şekilde erişim: katalog tarama ve cep kütüphanem uygulaması ile 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Cep kütüphanem uygulaması için üyelik ve uygulamayı indirme gerekmektedir.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e-kaynaklara erişim ise veri tabanları arama aracı ile yapılmaktadır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Kampüs dışında e-kaynaklara erişim için ise Vetis üyeliği gerekmektedir.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l" rtl="0">
              <a:spcBef>
                <a:spcPts val="1270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9" name="Google Shape;489;p2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1960" y="1844824"/>
            <a:ext cx="4796558" cy="419091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26</a:t>
            </a:fld>
            <a:endParaRPr/>
          </a:p>
        </p:txBody>
      </p:sp>
      <p:pic>
        <p:nvPicPr>
          <p:cNvPr id="491" name="Google Shape;491;p28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8"/>
          <p:cNvSpPr/>
          <p:nvPr/>
        </p:nvSpPr>
        <p:spPr>
          <a:xfrm>
            <a:off x="311472" y="709204"/>
            <a:ext cx="5700688" cy="559556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Kütüphane-Araştırma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1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Sağlık, Kültür ve Spor Daire Başkanlığı Hizmetleri</a:t>
            </a:r>
            <a:endParaRPr/>
          </a:p>
        </p:txBody>
      </p:sp>
      <p:sp>
        <p:nvSpPr>
          <p:cNvPr id="523" name="Google Shape;52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27</a:t>
            </a:fld>
            <a:endParaRPr/>
          </a:p>
        </p:txBody>
      </p:sp>
      <p:pic>
        <p:nvPicPr>
          <p:cNvPr id="524" name="Google Shape;524;p31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1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2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2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32"/>
          <p:cNvSpPr/>
          <p:nvPr/>
        </p:nvSpPr>
        <p:spPr>
          <a:xfrm>
            <a:off x="426295" y="1700808"/>
            <a:ext cx="4793777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8995" marR="0" lvl="0" indent="-8899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 gibi hizmetler sunulmaktadır? </a:t>
            </a:r>
            <a:endParaRPr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Sağlık Hizmetleri </a:t>
            </a:r>
            <a:endParaRPr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Beslenme Hizmetleri </a:t>
            </a:r>
            <a:endParaRPr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Sosyal Hizmetler </a:t>
            </a:r>
            <a:endParaRPr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Burs Hizmetleri</a:t>
            </a:r>
            <a:endParaRPr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 Hizmetleri </a:t>
            </a:r>
            <a:endParaRPr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Psikolojik Danışma ve Rehberlik Hizmetleri </a:t>
            </a:r>
            <a:endParaRPr/>
          </a:p>
        </p:txBody>
      </p:sp>
      <p:sp>
        <p:nvSpPr>
          <p:cNvPr id="533" name="Google Shape;53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28</a:t>
            </a:fld>
            <a:endParaRPr/>
          </a:p>
        </p:txBody>
      </p:sp>
      <p:pic>
        <p:nvPicPr>
          <p:cNvPr id="534" name="Google Shape;534;p32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2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3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41" name="Google Shape;541;p33"/>
          <p:cNvGraphicFramePr/>
          <p:nvPr/>
        </p:nvGraphicFramePr>
        <p:xfrm>
          <a:off x="4582023" y="2613606"/>
          <a:ext cx="2268800" cy="2540575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26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575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975" marR="44975" marT="22475" marB="224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2" name="Google Shape;542;p33"/>
          <p:cNvSpPr/>
          <p:nvPr/>
        </p:nvSpPr>
        <p:spPr>
          <a:xfrm>
            <a:off x="611560" y="1844824"/>
            <a:ext cx="6408712" cy="317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3705" marR="0" lvl="0" indent="-7370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 Gibi Sağlık Hizmetleri Bulunmaktadır?</a:t>
            </a:r>
            <a:endParaRPr dirty="0"/>
          </a:p>
          <a:p>
            <a:pPr marL="130371" marR="0" lvl="0" indent="-130371" algn="l" rtl="0">
              <a:spcBef>
                <a:spcPts val="1078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 öğrencilerinin ve personelinin sağlık sorunlarında ilk başvuru merkezi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Merkez kampüsümüzde derslik 1 ve 2 de hizmet veren Acil Müdahale Merkezileridir.</a:t>
            </a:r>
            <a:endParaRPr b="1"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Ayrıca merkez kampüsümüzde bulunan 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Sağlık Ocağı, 1 aile hekimi ve 1 hemşire ile hafta içi her gün hizmet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vermektedir.</a:t>
            </a:r>
            <a:endParaRPr dirty="0"/>
          </a:p>
          <a:p>
            <a:pPr marL="107973" marR="0" lvl="0" indent="-32979" algn="l" rtl="0">
              <a:spcBef>
                <a:spcPts val="1078"/>
              </a:spcBef>
              <a:spcAft>
                <a:spcPts val="0"/>
              </a:spcAft>
              <a:buClr>
                <a:srgbClr val="9999FF"/>
              </a:buClr>
              <a:buSzPts val="1181"/>
              <a:buFont typeface="Noto Sans Symbols"/>
              <a:buNone/>
            </a:pPr>
            <a:endParaRPr sz="118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29</a:t>
            </a:fld>
            <a:endParaRPr/>
          </a:p>
        </p:txBody>
      </p:sp>
      <p:pic>
        <p:nvPicPr>
          <p:cNvPr id="544" name="Google Shape;544;p33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3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3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367680" y="109597"/>
            <a:ext cx="8229600" cy="44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ct val="100000"/>
              <a:buFont typeface="Calibri"/>
              <a:buNone/>
            </a:pPr>
            <a:r>
              <a:rPr lang="tr-TR" sz="2800" b="1" dirty="0">
                <a:solidFill>
                  <a:srgbClr val="24397C"/>
                </a:solidFill>
              </a:rPr>
              <a:t>İÇERİK</a:t>
            </a:r>
            <a:endParaRPr dirty="0"/>
          </a:p>
        </p:txBody>
      </p:sp>
      <p:grpSp>
        <p:nvGrpSpPr>
          <p:cNvPr id="105" name="Google Shape;105;p3"/>
          <p:cNvGrpSpPr/>
          <p:nvPr/>
        </p:nvGrpSpPr>
        <p:grpSpPr>
          <a:xfrm>
            <a:off x="-4801824" y="440347"/>
            <a:ext cx="13054870" cy="6390456"/>
            <a:chOff x="-5364206" y="-821844"/>
            <a:chExt cx="13054870" cy="6390456"/>
          </a:xfrm>
        </p:grpSpPr>
        <p:sp>
          <p:nvSpPr>
            <p:cNvPr id="106" name="Google Shape;106;p3"/>
            <p:cNvSpPr/>
            <p:nvPr/>
          </p:nvSpPr>
          <p:spPr>
            <a:xfrm>
              <a:off x="-5364206" y="-821844"/>
              <a:ext cx="6390456" cy="6390456"/>
            </a:xfrm>
            <a:prstGeom prst="blockArc">
              <a:avLst>
                <a:gd name="adj1" fmla="val 18900000"/>
                <a:gd name="adj2" fmla="val 2700000"/>
                <a:gd name="adj3" fmla="val 338"/>
              </a:avLst>
            </a:pr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32985" y="215788"/>
              <a:ext cx="7357678" cy="431386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 txBox="1"/>
            <p:nvPr/>
          </p:nvSpPr>
          <p:spPr>
            <a:xfrm>
              <a:off x="332985" y="215788"/>
              <a:ext cx="7357678" cy="431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4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Öğrenci İşleri Daire Başkanlığı Hizmetleri</a:t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63369" y="161864"/>
              <a:ext cx="539232" cy="5392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3644" y="863247"/>
              <a:ext cx="6967019" cy="431386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 txBox="1"/>
            <p:nvPr/>
          </p:nvSpPr>
          <p:spPr>
            <a:xfrm>
              <a:off x="723644" y="863247"/>
              <a:ext cx="6967019" cy="431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4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Kütüphane ve Dokümantasyon Daire Başkanlığı Hizmetleri</a:t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54028" y="809323"/>
              <a:ext cx="539232" cy="5392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37724" y="1510231"/>
              <a:ext cx="6752940" cy="431386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937724" y="1510231"/>
              <a:ext cx="6752940" cy="431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4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Sağlık, Kültür ve Spor Daire Başkanlığı Hizmetleri</a:t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668107" y="1456308"/>
              <a:ext cx="539232" cy="5392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006077" y="2157690"/>
              <a:ext cx="6684587" cy="431386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1006077" y="2157690"/>
              <a:ext cx="6684587" cy="431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4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Öğrenci Değişim Programları (Erasmus, Mevlana, Farabi)</a:t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736461" y="2103767"/>
              <a:ext cx="539232" cy="5392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937724" y="2805150"/>
              <a:ext cx="6752940" cy="431386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 txBox="1"/>
            <p:nvPr/>
          </p:nvSpPr>
          <p:spPr>
            <a:xfrm>
              <a:off x="937724" y="2805150"/>
              <a:ext cx="6752940" cy="431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4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Kariyer Uygulama ve Araştırma Merkezi</a:t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668107" y="2751226"/>
              <a:ext cx="539232" cy="5392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723644" y="3452134"/>
              <a:ext cx="6967019" cy="431386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723644" y="3452134"/>
              <a:ext cx="6967019" cy="431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4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Uzaktan Eğitim Uygulama ve Araştırma Merkezi</a:t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4028" y="3398211"/>
              <a:ext cx="539232" cy="5392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32985" y="4099593"/>
              <a:ext cx="7357678" cy="431386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332985" y="4099593"/>
              <a:ext cx="7357678" cy="431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400" tIns="50800" rIns="50800" bIns="50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Toplumla İlişkiler Koordinatörlüğü</a:t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63369" y="4045670"/>
              <a:ext cx="539232" cy="539232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492822" y="5919619"/>
            <a:ext cx="7762140" cy="462110"/>
            <a:chOff x="492822" y="5919619"/>
            <a:chExt cx="8009058" cy="462110"/>
          </a:xfrm>
        </p:grpSpPr>
        <p:sp>
          <p:nvSpPr>
            <p:cNvPr id="129" name="Google Shape;129;p3"/>
            <p:cNvSpPr/>
            <p:nvPr/>
          </p:nvSpPr>
          <p:spPr>
            <a:xfrm>
              <a:off x="533096" y="5919619"/>
              <a:ext cx="7968784" cy="454528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 txBox="1"/>
            <p:nvPr/>
          </p:nvSpPr>
          <p:spPr>
            <a:xfrm>
              <a:off x="492822" y="5927201"/>
              <a:ext cx="7968784" cy="4545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775" tIns="58400" rIns="58400" bIns="584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Engelsiz Üniversite Koordinatörlüğü</a:t>
              </a:r>
              <a:endParaRPr/>
            </a:p>
          </p:txBody>
        </p:sp>
      </p:grpSp>
      <p:sp>
        <p:nvSpPr>
          <p:cNvPr id="131" name="Google Shape;131;p3"/>
          <p:cNvSpPr txBox="1"/>
          <p:nvPr/>
        </p:nvSpPr>
        <p:spPr>
          <a:xfrm>
            <a:off x="2339752" y="6450000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132" name="Google Shape;13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</a:t>
            </a:fld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649625" y="895637"/>
            <a:ext cx="7605337" cy="454528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 txBox="1"/>
          <p:nvPr/>
        </p:nvSpPr>
        <p:spPr>
          <a:xfrm>
            <a:off x="649626" y="895637"/>
            <a:ext cx="7518092" cy="45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775" tIns="55875" rIns="55875" bIns="558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Kırklareli Üniversitesi Genel Bilgiler</a:t>
            </a:r>
            <a:endParaRPr dirty="0"/>
          </a:p>
        </p:txBody>
      </p:sp>
      <p:sp>
        <p:nvSpPr>
          <p:cNvPr id="135" name="Google Shape;135;p3"/>
          <p:cNvSpPr/>
          <p:nvPr/>
        </p:nvSpPr>
        <p:spPr>
          <a:xfrm>
            <a:off x="168468" y="5821541"/>
            <a:ext cx="568161" cy="56816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"/>
          <p:cNvSpPr/>
          <p:nvPr/>
        </p:nvSpPr>
        <p:spPr>
          <a:xfrm>
            <a:off x="208742" y="881448"/>
            <a:ext cx="568161" cy="568161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3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4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52" name="Google Shape;552;p34"/>
          <p:cNvGraphicFramePr/>
          <p:nvPr/>
        </p:nvGraphicFramePr>
        <p:xfrm>
          <a:off x="4582023" y="2613606"/>
          <a:ext cx="2268800" cy="2540575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26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575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975" marR="44975" marT="22475" marB="224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3" name="Google Shape;553;p34"/>
          <p:cNvSpPr/>
          <p:nvPr/>
        </p:nvSpPr>
        <p:spPr>
          <a:xfrm>
            <a:off x="539552" y="1843013"/>
            <a:ext cx="6696744" cy="331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3705" marR="0" lvl="0" indent="-7370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Burs ve Kısa Süreli Çalışma İmkanları Var mı?</a:t>
            </a:r>
            <a:endParaRPr dirty="0"/>
          </a:p>
          <a:p>
            <a:pPr marL="130371" marR="0" lvl="0" indent="-130371" algn="l" rtl="0">
              <a:spcBef>
                <a:spcPts val="1078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Üniversitemizde; ekonomik yönden desteğe ihtiyacı olan öğrencilerimize, üniversitemiz tarafından karşılıksız beslenme yardımı da yapılmaktadır. </a:t>
            </a:r>
            <a:endParaRPr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Öğrencilere gelir sağlamak üzere, kısmi zamanlı öğrencilere çalışma imkanı tanınmaktadır. </a:t>
            </a:r>
            <a:endParaRPr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Kısmi zamanlı çalışacak öğrencilerimizin seçimi, 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Sağlık Kültür ve Spor Daire Başkanlığı tarafından, Eğitim-Öğretim yılı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başında gerçekleşmektedir. </a:t>
            </a:r>
            <a:endParaRPr dirty="0"/>
          </a:p>
        </p:txBody>
      </p:sp>
      <p:sp>
        <p:nvSpPr>
          <p:cNvPr id="554" name="Google Shape;554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30</a:t>
            </a:fld>
            <a:endParaRPr/>
          </a:p>
        </p:txBody>
      </p:sp>
      <p:pic>
        <p:nvPicPr>
          <p:cNvPr id="555" name="Google Shape;555;p34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4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5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63" name="Google Shape;563;p35"/>
          <p:cNvGraphicFramePr/>
          <p:nvPr/>
        </p:nvGraphicFramePr>
        <p:xfrm>
          <a:off x="4582023" y="2613606"/>
          <a:ext cx="2268800" cy="2540575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26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575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975" marR="44975" marT="22475" marB="224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64" name="Google Shape;564;p35"/>
          <p:cNvSpPr/>
          <p:nvPr/>
        </p:nvSpPr>
        <p:spPr>
          <a:xfrm>
            <a:off x="491208" y="1996687"/>
            <a:ext cx="7128792" cy="254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3705" marR="0" lvl="0" indent="-7370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Beslenme Hizmetleri Nasıl Sunulmaktadır?</a:t>
            </a:r>
            <a:endParaRPr dirty="0"/>
          </a:p>
          <a:p>
            <a:pPr marL="130371" marR="0" lvl="0" indent="-130371" algn="l" rtl="0">
              <a:spcBef>
                <a:spcPts val="1078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Yemekhane 11.00-14.00 ve 16.00-18.00 saatleri arasında hizmet sunulmaktadır.</a:t>
            </a:r>
            <a:endParaRPr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Ayrıca; öğrencilerimizin beslenme gereksinmelerine seçenek oluşturmak ve boş zamanlarında gidebilecekleri mekânlar oluşturmak amacıyla Fakülte ve Yüksekokullarda Kantin ve Kafeteryalar hizmet vermektedir. </a:t>
            </a:r>
            <a:endParaRPr dirty="0"/>
          </a:p>
        </p:txBody>
      </p:sp>
      <p:sp>
        <p:nvSpPr>
          <p:cNvPr id="565" name="Google Shape;565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31</a:t>
            </a:fld>
            <a:endParaRPr/>
          </a:p>
        </p:txBody>
      </p:sp>
      <p:pic>
        <p:nvPicPr>
          <p:cNvPr id="566" name="Google Shape;566;p35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5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3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74" name="Google Shape;574;p36"/>
          <p:cNvGraphicFramePr/>
          <p:nvPr/>
        </p:nvGraphicFramePr>
        <p:xfrm>
          <a:off x="4582023" y="2613606"/>
          <a:ext cx="2268800" cy="2540575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26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575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975" marR="44975" marT="22475" marB="224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5" name="Google Shape;575;p36"/>
          <p:cNvSpPr/>
          <p:nvPr/>
        </p:nvSpPr>
        <p:spPr>
          <a:xfrm>
            <a:off x="360846" y="1700808"/>
            <a:ext cx="8442354" cy="4388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3705" marR="0" lvl="0" indent="-7370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Barınma İmkanları Nelerdir?</a:t>
            </a:r>
            <a:endParaRPr dirty="0"/>
          </a:p>
          <a:p>
            <a:pPr marL="130371" marR="0" lvl="0" indent="-130371" algn="l" rtl="0">
              <a:spcBef>
                <a:spcPts val="1078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Öğrencilerin barınma ihtiyaçlarını karşılamak üzere Üniversitemiz merkez kampüsünün hemen yakınında yer alan Kredi ve Yurtlar Kurumu’na bağlı 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4.250 kız ve 1.500 erkek kapasiteli, Kırklareli Merkezde ise 780 ve 594 erkek kapasiteli yurtlar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bulunmaktadır. </a:t>
            </a:r>
            <a:endParaRPr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Lüleburgaz ilçesinde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Kredi ve Yurtlar Kurumu’na ait kız öğrenciler 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için 384 kişilik, erkek öğrenciler için ise 400 kişilik yurt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mevcuttur. </a:t>
            </a:r>
            <a:endParaRPr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Babaeski ilçesinde 300 kişi kapasiteli Kredi ve Yurtlar Kurumu’na ait kız öğrenci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yurdu bulunmaktadır.</a:t>
            </a:r>
            <a:endParaRPr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Bunun dışında ilimizde ve ilçelerimizde bulunan ve yurt özelliği gösteren otel ve pansiyonlar da alternatif olarak birçok öğrencimizin barınma ihtiyacını karşılamaktadır. </a:t>
            </a:r>
            <a:endParaRPr dirty="0"/>
          </a:p>
        </p:txBody>
      </p:sp>
      <p:sp>
        <p:nvSpPr>
          <p:cNvPr id="576" name="Google Shape;576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32</a:t>
            </a:fld>
            <a:endParaRPr/>
          </a:p>
        </p:txBody>
      </p:sp>
      <p:pic>
        <p:nvPicPr>
          <p:cNvPr id="577" name="Google Shape;577;p36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6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36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7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37"/>
          <p:cNvSpPr/>
          <p:nvPr/>
        </p:nvSpPr>
        <p:spPr>
          <a:xfrm>
            <a:off x="455623" y="1916832"/>
            <a:ext cx="7428745" cy="423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3705" marR="0" lvl="0" indent="-7370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Spor Hizmetleri İmkanları Nelerdir?</a:t>
            </a:r>
            <a:endParaRPr dirty="0"/>
          </a:p>
          <a:p>
            <a:pPr marL="130371" marR="0" lvl="0" indent="-130371" algn="l" rtl="0">
              <a:spcBef>
                <a:spcPts val="1078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2016 yılında faaliyete geçen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fitness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merkezimizde; 2 adet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fitness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salonu, 1 adet serbest ağırlık çalışma odası, 1 adet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spinbike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odası, 1 adet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squash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salonu, bay ve bayan soyunma odaları ile duş imkanları bulunmaktadır. Hafta içi her gün 10.00-20.00 saatleri arasında hizmete açıktır. </a:t>
            </a:r>
            <a:endParaRPr dirty="0"/>
          </a:p>
          <a:p>
            <a:pPr marL="130371" marR="0" lvl="0" indent="-130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Kırklareli Üniversitesi, Türkiye Üniversite Sporları Federasyonu tarafından düzenlenen; futbol,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futsal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basketbol, voleybol ve halk oyunları gibi takım oyunları turnuvalarının yanı sıra judo, tekvando, boks,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kick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boks ve atletizm gibi turnuvalara da bireysel olarak katılım göstermektedir.</a:t>
            </a:r>
            <a:endParaRPr lang="tr-TR" dirty="0"/>
          </a:p>
          <a:p>
            <a:pPr marL="130371" marR="0" lvl="0" indent="-3371" algn="l" rtl="0">
              <a:spcBef>
                <a:spcPts val="118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33</a:t>
            </a:fld>
            <a:endParaRPr/>
          </a:p>
        </p:txBody>
      </p:sp>
      <p:pic>
        <p:nvPicPr>
          <p:cNvPr id="587" name="Google Shape;587;p37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7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7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4" name="Google Shape;594;p38"/>
          <p:cNvGraphicFramePr/>
          <p:nvPr/>
        </p:nvGraphicFramePr>
        <p:xfrm>
          <a:off x="539552" y="1844824"/>
          <a:ext cx="5078250" cy="40073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507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12875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366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1" i="0">
                          <a:solidFill>
                            <a:srgbClr val="00336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Aktif Spor Dalları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Futbol (Erkek)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Basketbol (Erkek)		            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Voleybol (Bayan + Erkek)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Futsal (Erkek)	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Tenis (Bayan + Erkek)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Halk Oyunları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Masa Tenisi (Bayan + Erkek)</a:t>
                      </a:r>
                      <a:endParaRPr/>
                    </a:p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2000"/>
                        <a:buFont typeface="Calibri"/>
                        <a:buNone/>
                      </a:pPr>
                      <a:r>
                        <a:rPr lang="tr-TR" sz="2000" b="0" i="0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TaekWondo (Erkek)</a:t>
                      </a:r>
                      <a:endParaRPr/>
                    </a:p>
                  </a:txBody>
                  <a:tcPr marL="44975" marR="44975" marT="22475" marB="224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5" name="Google Shape;595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34</a:t>
            </a:fld>
            <a:endParaRPr/>
          </a:p>
        </p:txBody>
      </p:sp>
      <p:pic>
        <p:nvPicPr>
          <p:cNvPr id="596" name="Google Shape;596;p38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8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9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4" name="Google Shape;604;p39"/>
          <p:cNvGraphicFramePr/>
          <p:nvPr/>
        </p:nvGraphicFramePr>
        <p:xfrm>
          <a:off x="4713951" y="2402008"/>
          <a:ext cx="2268800" cy="2540575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26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40575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4975" marR="44975" marT="22475" marB="224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05" name="Google Shape;605;p39"/>
          <p:cNvSpPr/>
          <p:nvPr/>
        </p:nvSpPr>
        <p:spPr>
          <a:xfrm>
            <a:off x="438172" y="1916832"/>
            <a:ext cx="7230172" cy="26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3705" marR="0" lvl="0" indent="-7370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Hangi Öğrenci Kulüpleri Var?</a:t>
            </a:r>
            <a:endParaRPr/>
          </a:p>
          <a:p>
            <a:pPr marL="107973" marR="0" lvl="0" indent="-127000" algn="l" rtl="0">
              <a:spcBef>
                <a:spcPts val="97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Üniversitemizde Tiyatro, Dans, Eşli Dans, Genç Yankı, İktisat, Genç Yeşilay, Doğa Sporları ve Dağcılık, Genç Sağlık Yöneticileri, Sanat Kulübü gibi toplamda 97 öğrenci kulübü bulunmaktadır.</a:t>
            </a:r>
            <a:endParaRPr/>
          </a:p>
          <a:p>
            <a:pPr marL="107973" marR="0" lvl="0" indent="0" algn="l" rtl="0">
              <a:spcBef>
                <a:spcPts val="97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07973" marR="0" lvl="0" indent="-127000" algn="l" rtl="0">
              <a:spcBef>
                <a:spcPts val="976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 Kulüplerine </a:t>
            </a:r>
            <a:r>
              <a:rPr lang="tr-TR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https://ogrencikulupleri.klu.edu.tr/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adresinden ulaşabilirsiniz.</a:t>
            </a:r>
            <a:endParaRPr/>
          </a:p>
        </p:txBody>
      </p:sp>
      <p:sp>
        <p:nvSpPr>
          <p:cNvPr id="606" name="Google Shape;606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35</a:t>
            </a:fld>
            <a:endParaRPr/>
          </a:p>
        </p:txBody>
      </p:sp>
      <p:pic>
        <p:nvPicPr>
          <p:cNvPr id="607" name="Google Shape;607;p39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9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39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1"/>
          <p:cNvSpPr/>
          <p:nvPr/>
        </p:nvSpPr>
        <p:spPr>
          <a:xfrm>
            <a:off x="711556" y="2544224"/>
            <a:ext cx="3717551" cy="22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97362" marR="0" lvl="0" indent="-74175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885"/>
              <a:buFont typeface="Noto Sans Symbols"/>
              <a:buNone/>
            </a:pPr>
            <a:endParaRPr sz="8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41"/>
          <p:cNvSpPr/>
          <p:nvPr/>
        </p:nvSpPr>
        <p:spPr>
          <a:xfrm>
            <a:off x="373953" y="1772816"/>
            <a:ext cx="8110307" cy="4385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8995" marR="0" lvl="0" indent="-8899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Online Olarak Sunulan Hizmetler</a:t>
            </a:r>
            <a:endParaRPr dirty="0"/>
          </a:p>
          <a:p>
            <a:pPr marL="88995" marR="0" lvl="0" indent="-88995" algn="l" rtl="0">
              <a:spcBef>
                <a:spcPts val="118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07000"/>
              </a:lnSpc>
              <a:spcBef>
                <a:spcPts val="59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 Sağlık, Kültür ve Spor Daire Başkanlığı </a:t>
            </a:r>
            <a:r>
              <a:rPr lang="tr-TR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Psikolojik Danışma ve Rehberlik Birimi olarak Kayalı yerleşkesi dışındaki öğrencilere çevrimiçi (online) psikolojik destek hizmeti vermeye 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devam etmektedir. Online görüşmeler Microsoft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Teams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kullanılarak yapılmaktadır.</a:t>
            </a:r>
            <a:endParaRPr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Psikolojik danışmanlık ve rehberlik birimimiz rektörlük binasında yer almaktadır.</a:t>
            </a:r>
            <a:endParaRPr dirty="0"/>
          </a:p>
          <a:p>
            <a:pPr marL="342900" marR="0" lvl="0" indent="-342900" algn="just" rtl="0">
              <a:lnSpc>
                <a:spcPct val="107000"/>
              </a:lnSpc>
              <a:spcBef>
                <a:spcPts val="39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Kayalı Kampüs dışındaki yerleşkeler için online yada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yüzyüze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psikolojik danışmanlık ve rehberlik hizmetine başvurmak isteyen öğrencilerimiz </a:t>
            </a:r>
            <a:r>
              <a:rPr lang="tr-TR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pdrm.klu.edu.tr</a:t>
            </a:r>
            <a:r>
              <a:rPr lang="tr-T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internet adresinden  başvuru formuna ulaşabilirler.</a:t>
            </a:r>
            <a:endParaRPr dirty="0"/>
          </a:p>
          <a:p>
            <a:pPr marL="0" marR="0" lvl="0" indent="0" algn="just" rtl="0">
              <a:lnSpc>
                <a:spcPct val="107000"/>
              </a:lnSpc>
              <a:spcBef>
                <a:spcPts val="394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36</a:t>
            </a:fld>
            <a:endParaRPr/>
          </a:p>
        </p:txBody>
      </p:sp>
      <p:pic>
        <p:nvPicPr>
          <p:cNvPr id="627" name="Google Shape;627;p41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1"/>
          <p:cNvSpPr/>
          <p:nvPr/>
        </p:nvSpPr>
        <p:spPr>
          <a:xfrm>
            <a:off x="438172" y="898106"/>
            <a:ext cx="4925916" cy="513325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88500" tIns="22475" rIns="88500" bIns="22475" anchor="ctr" anchorCtr="0">
            <a:noAutofit/>
          </a:bodyPr>
          <a:lstStyle/>
          <a:p>
            <a:pPr marL="0" marR="0" lvl="0" indent="438731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Sağlık, Sosyal ve Spor </a:t>
            </a: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41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2"/>
          <p:cNvSpPr txBox="1"/>
          <p:nvPr/>
        </p:nvSpPr>
        <p:spPr>
          <a:xfrm>
            <a:off x="0" y="4046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BARINMA</a:t>
            </a:r>
            <a:r>
              <a:rPr lang="tr-TR" sz="2800" b="1">
                <a:solidFill>
                  <a:srgbClr val="24397C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KYK</a:t>
            </a:r>
            <a:r>
              <a:rPr lang="tr-TR" sz="2800" b="1">
                <a:solidFill>
                  <a:srgbClr val="24397C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/>
          </a:p>
        </p:txBody>
      </p:sp>
      <p:pic>
        <p:nvPicPr>
          <p:cNvPr id="635" name="Google Shape;635;p4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2957605"/>
            <a:ext cx="2907782" cy="163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1229412"/>
            <a:ext cx="2907782" cy="1635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69" y="4670066"/>
            <a:ext cx="2899917" cy="1631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241" y="4665640"/>
            <a:ext cx="2943616" cy="163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242" y="2937448"/>
            <a:ext cx="2943615" cy="165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2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2812" y="4665640"/>
            <a:ext cx="2922155" cy="164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42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2812" y="2937448"/>
            <a:ext cx="2927045" cy="165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42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2240" y="1229412"/>
            <a:ext cx="2943617" cy="163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42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2810" y="1229412"/>
            <a:ext cx="2927047" cy="163559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42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645" name="Google Shape;645;p42" descr="C:\Users\asus\Desktop\logo.gif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3"/>
          <p:cNvSpPr txBox="1"/>
          <p:nvPr/>
        </p:nvSpPr>
        <p:spPr>
          <a:xfrm>
            <a:off x="2760994" y="212629"/>
            <a:ext cx="3600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SPOR</a:t>
            </a:r>
            <a:r>
              <a:rPr lang="tr-TR" sz="2800" b="1">
                <a:solidFill>
                  <a:srgbClr val="24397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TESİSLERİMİZ</a:t>
            </a:r>
            <a:endParaRPr/>
          </a:p>
        </p:txBody>
      </p:sp>
      <p:pic>
        <p:nvPicPr>
          <p:cNvPr id="652" name="Google Shape;652;p4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23" y="2521693"/>
            <a:ext cx="2808311" cy="18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23" y="4444173"/>
            <a:ext cx="2808312" cy="186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3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9" y="2521694"/>
            <a:ext cx="2808311" cy="18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3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7" y="2525168"/>
            <a:ext cx="2816007" cy="185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3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169" y="4444174"/>
            <a:ext cx="2808313" cy="186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3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847" y="4444173"/>
            <a:ext cx="2816007" cy="1860052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43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659" name="Google Shape;659;p43" descr="C:\Users\asus\Desktop\logo.gif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38</a:t>
            </a:fld>
            <a:endParaRPr/>
          </a:p>
        </p:txBody>
      </p:sp>
      <p:pic>
        <p:nvPicPr>
          <p:cNvPr id="661" name="Google Shape;661;p43"/>
          <p:cNvPicPr preferRelativeResize="0"/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672" y="864654"/>
            <a:ext cx="5724525" cy="13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4"/>
          <p:cNvSpPr txBox="1"/>
          <p:nvPr/>
        </p:nvSpPr>
        <p:spPr>
          <a:xfrm>
            <a:off x="604904" y="367514"/>
            <a:ext cx="79208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FUTBOL</a:t>
            </a:r>
            <a:r>
              <a:rPr lang="tr-TR" sz="2800" b="1">
                <a:solidFill>
                  <a:srgbClr val="004E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SAHASI</a:t>
            </a:r>
            <a:endParaRPr/>
          </a:p>
        </p:txBody>
      </p:sp>
      <p:pic>
        <p:nvPicPr>
          <p:cNvPr id="667" name="Google Shape;667;p4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51" y="1108924"/>
            <a:ext cx="851025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18" y="3743270"/>
            <a:ext cx="4123745" cy="220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4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742" y="3789040"/>
            <a:ext cx="414273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671" name="Google Shape;671;p44" descr="C:\Users\asus\Desktop\logo.gif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40000"/>
          </a:srgbClr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4"/>
          <p:cNvGrpSpPr/>
          <p:nvPr/>
        </p:nvGrpSpPr>
        <p:grpSpPr>
          <a:xfrm>
            <a:off x="111144" y="1898898"/>
            <a:ext cx="8907572" cy="4011115"/>
            <a:chOff x="761" y="111274"/>
            <a:chExt cx="8907572" cy="4011115"/>
          </a:xfrm>
        </p:grpSpPr>
        <p:sp>
          <p:nvSpPr>
            <p:cNvPr id="143" name="Google Shape;143;p4"/>
            <p:cNvSpPr/>
            <p:nvPr/>
          </p:nvSpPr>
          <p:spPr>
            <a:xfrm>
              <a:off x="4454166" y="873843"/>
              <a:ext cx="3691597" cy="33548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2720"/>
                  </a:lnTo>
                  <a:lnTo>
                    <a:pt x="120000" y="6272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5283B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4" name="Google Shape;144;p4"/>
            <p:cNvSpPr/>
            <p:nvPr/>
          </p:nvSpPr>
          <p:spPr>
            <a:xfrm>
              <a:off x="4454166" y="873843"/>
              <a:ext cx="1845418" cy="3202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5283B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5" name="Google Shape;145;p4"/>
            <p:cNvSpPr/>
            <p:nvPr/>
          </p:nvSpPr>
          <p:spPr>
            <a:xfrm>
              <a:off x="4408446" y="873843"/>
              <a:ext cx="91440" cy="3202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5283B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6" name="Google Shape;146;p4"/>
            <p:cNvSpPr/>
            <p:nvPr/>
          </p:nvSpPr>
          <p:spPr>
            <a:xfrm>
              <a:off x="1998693" y="3039541"/>
              <a:ext cx="228770" cy="70156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9FB3D3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7" name="Google Shape;147;p4"/>
            <p:cNvSpPr/>
            <p:nvPr/>
          </p:nvSpPr>
          <p:spPr>
            <a:xfrm>
              <a:off x="2563028" y="1956692"/>
              <a:ext cx="91440" cy="3202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8AA4CB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8" name="Google Shape;148;p4"/>
            <p:cNvSpPr/>
            <p:nvPr/>
          </p:nvSpPr>
          <p:spPr>
            <a:xfrm>
              <a:off x="2608748" y="873843"/>
              <a:ext cx="1845418" cy="3202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5283B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9" name="Google Shape;149;p4"/>
            <p:cNvSpPr/>
            <p:nvPr/>
          </p:nvSpPr>
          <p:spPr>
            <a:xfrm>
              <a:off x="763330" y="873843"/>
              <a:ext cx="3690836" cy="32027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5283BE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0" name="Google Shape;150;p4"/>
            <p:cNvSpPr/>
            <p:nvPr/>
          </p:nvSpPr>
          <p:spPr>
            <a:xfrm>
              <a:off x="3691597" y="111274"/>
              <a:ext cx="1525138" cy="762569"/>
            </a:xfrm>
            <a:prstGeom prst="rect">
              <a:avLst/>
            </a:prstGeom>
            <a:solidFill>
              <a:srgbClr val="4674AA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3691597" y="111274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Rekt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ö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761" y="1194122"/>
              <a:ext cx="1525138" cy="762569"/>
            </a:xfrm>
            <a:prstGeom prst="rect">
              <a:avLst/>
            </a:prstGeom>
            <a:solidFill>
              <a:srgbClr val="5283B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761" y="1194122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Enstit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ler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(Enstit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 Müdürü)</a:t>
              </a: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1846179" y="1194122"/>
              <a:ext cx="1525138" cy="762569"/>
            </a:xfrm>
            <a:prstGeom prst="rect">
              <a:avLst/>
            </a:prstGeom>
            <a:solidFill>
              <a:srgbClr val="5283B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1846179" y="1194122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Fak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lteler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(Dekan)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1846179" y="2276971"/>
              <a:ext cx="1525138" cy="762569"/>
            </a:xfrm>
            <a:prstGeom prst="rect">
              <a:avLst/>
            </a:prstGeom>
            <a:solidFill>
              <a:srgbClr val="8AA4C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1846179" y="2276971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B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ö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mler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B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ö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l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 Başkanı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2227464" y="3359820"/>
              <a:ext cx="1525138" cy="762569"/>
            </a:xfrm>
            <a:prstGeom prst="rect">
              <a:avLst/>
            </a:prstGeom>
            <a:solidFill>
              <a:srgbClr val="9FB3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 txBox="1"/>
            <p:nvPr/>
          </p:nvSpPr>
          <p:spPr>
            <a:xfrm>
              <a:off x="2227464" y="3359820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Anabilim Dalı (Dalları)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Anabilim Dalı Başkanı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691597" y="1194122"/>
              <a:ext cx="1525138" cy="762569"/>
            </a:xfrm>
            <a:prstGeom prst="rect">
              <a:avLst/>
            </a:prstGeom>
            <a:solidFill>
              <a:srgbClr val="5283B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 txBox="1"/>
            <p:nvPr/>
          </p:nvSpPr>
          <p:spPr>
            <a:xfrm>
              <a:off x="3691597" y="1194122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Araştırma Merkezleri ve Koordinatörlükler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(M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 ve Koordinatör)</a:t>
              </a: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537015" y="1194122"/>
              <a:ext cx="1525138" cy="762569"/>
            </a:xfrm>
            <a:prstGeom prst="rect">
              <a:avLst/>
            </a:prstGeom>
            <a:solidFill>
              <a:srgbClr val="5283B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 txBox="1"/>
            <p:nvPr/>
          </p:nvSpPr>
          <p:spPr>
            <a:xfrm>
              <a:off x="5537015" y="1194122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Y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ksekokullar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(M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d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ü</a:t>
              </a: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r)</a:t>
              </a: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383195" y="1209328"/>
              <a:ext cx="1525138" cy="762569"/>
            </a:xfrm>
            <a:prstGeom prst="rect">
              <a:avLst/>
            </a:prstGeom>
            <a:solidFill>
              <a:srgbClr val="5283B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 txBox="1"/>
            <p:nvPr/>
          </p:nvSpPr>
          <p:spPr>
            <a:xfrm>
              <a:off x="7383195" y="1209328"/>
              <a:ext cx="1525138" cy="7625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50" tIns="6350" rIns="6350" bIns="63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Meslek Yüksekokulları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omic Sans MS"/>
                <a:buNone/>
              </a:pPr>
              <a:r>
                <a:rPr lang="tr-TR" sz="1000" b="0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(Müdür)</a:t>
              </a:r>
              <a:endPara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166" name="Google Shape;166;p4"/>
          <p:cNvSpPr txBox="1"/>
          <p:nvPr/>
        </p:nvSpPr>
        <p:spPr>
          <a:xfrm>
            <a:off x="532102" y="764704"/>
            <a:ext cx="8064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Arial"/>
              <a:buNone/>
            </a:pPr>
            <a:r>
              <a:rPr lang="tr-TR" sz="2800" b="1" i="0" u="none" strike="noStrike" cap="none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KIRKLARELİ</a:t>
            </a:r>
            <a:r>
              <a:rPr lang="tr-TR" sz="2800" b="1" i="0" u="none" strike="noStrike" cap="none">
                <a:solidFill>
                  <a:srgbClr val="24397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 i="0" u="none" strike="noStrike" cap="none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ÜNİVERSİTESİ AKADEMİK YAPISI</a:t>
            </a:r>
            <a:endParaRPr/>
          </a:p>
        </p:txBody>
      </p:sp>
      <p:sp>
        <p:nvSpPr>
          <p:cNvPr id="167" name="Google Shape;167;p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168" name="Google Shape;168;p4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5"/>
          <p:cNvSpPr txBox="1">
            <a:spLocks noGrp="1"/>
          </p:cNvSpPr>
          <p:nvPr>
            <p:ph type="title"/>
          </p:nvPr>
        </p:nvSpPr>
        <p:spPr>
          <a:xfrm>
            <a:off x="457200" y="137319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Calibri"/>
              <a:buNone/>
            </a:pPr>
            <a:r>
              <a:rPr lang="tr-TR" sz="2800" b="1">
                <a:solidFill>
                  <a:srgbClr val="24397C"/>
                </a:solidFill>
              </a:rPr>
              <a:t>AÇIK SPOR TESİSLERİ</a:t>
            </a:r>
            <a:endParaRPr/>
          </a:p>
        </p:txBody>
      </p:sp>
      <p:pic>
        <p:nvPicPr>
          <p:cNvPr id="678" name="Google Shape;678;p45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986806"/>
            <a:ext cx="3674845" cy="251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696" y="980728"/>
            <a:ext cx="3883749" cy="2513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00" y="3674690"/>
            <a:ext cx="3674845" cy="263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3673486"/>
            <a:ext cx="3940469" cy="266768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684" name="Google Shape;684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849399"/>
            <a:ext cx="3888432" cy="265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330" y="837415"/>
            <a:ext cx="381174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3592159"/>
            <a:ext cx="3888432" cy="271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6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331" y="3637736"/>
            <a:ext cx="3811741" cy="27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6" descr="C:\Users\asus\Desktop\logo.gif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46"/>
          <p:cNvSpPr/>
          <p:nvPr/>
        </p:nvSpPr>
        <p:spPr>
          <a:xfrm>
            <a:off x="2725433" y="148035"/>
            <a:ext cx="32610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AÇIK SPOR TESİSLERİ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41</a:t>
            </a:fld>
            <a:endParaRPr/>
          </a:p>
        </p:txBody>
      </p:sp>
      <p:sp>
        <p:nvSpPr>
          <p:cNvPr id="696" name="Google Shape;696;p46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4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764704"/>
            <a:ext cx="3652869" cy="268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47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47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3551994"/>
            <a:ext cx="3600401" cy="272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47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9" y="3582678"/>
            <a:ext cx="3600400" cy="272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47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764704"/>
            <a:ext cx="3652868" cy="2686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7"/>
          <p:cNvSpPr/>
          <p:nvPr/>
        </p:nvSpPr>
        <p:spPr>
          <a:xfrm>
            <a:off x="3109801" y="141749"/>
            <a:ext cx="32610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AÇIK SPOR TESİSLERİ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42</a:t>
            </a:fld>
            <a:endParaRPr/>
          </a:p>
        </p:txBody>
      </p:sp>
      <p:sp>
        <p:nvSpPr>
          <p:cNvPr id="708" name="Google Shape;708;p47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8"/>
          <p:cNvSpPr txBox="1"/>
          <p:nvPr/>
        </p:nvSpPr>
        <p:spPr>
          <a:xfrm>
            <a:off x="0" y="36020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KAPALI</a:t>
            </a:r>
            <a:r>
              <a:rPr lang="tr-TR" sz="1800" b="1">
                <a:solidFill>
                  <a:srgbClr val="004E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SPOR</a:t>
            </a:r>
            <a:r>
              <a:rPr lang="tr-TR" sz="1800" b="1">
                <a:solidFill>
                  <a:srgbClr val="004E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SALONU</a:t>
            </a:r>
            <a:endParaRPr/>
          </a:p>
        </p:txBody>
      </p:sp>
      <p:pic>
        <p:nvPicPr>
          <p:cNvPr id="714" name="Google Shape;714;p4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51" y="1060142"/>
            <a:ext cx="8510253" cy="261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3875978"/>
            <a:ext cx="4127888" cy="244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8" descr="C:\Users\asus\Desktop\logo.gif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650" y="3875978"/>
            <a:ext cx="4166341" cy="2454107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43</a:t>
            </a:fld>
            <a:endParaRPr/>
          </a:p>
        </p:txBody>
      </p:sp>
      <p:sp>
        <p:nvSpPr>
          <p:cNvPr id="719" name="Google Shape;719;p4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4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32" y="1091642"/>
            <a:ext cx="8604448" cy="3049159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49"/>
          <p:cNvSpPr txBox="1"/>
          <p:nvPr/>
        </p:nvSpPr>
        <p:spPr>
          <a:xfrm>
            <a:off x="0" y="352401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FITNESS</a:t>
            </a:r>
            <a:r>
              <a:rPr lang="tr-TR" sz="1800" b="1">
                <a:solidFill>
                  <a:srgbClr val="004E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MERKEZİ</a:t>
            </a:r>
            <a:endParaRPr/>
          </a:p>
        </p:txBody>
      </p:sp>
      <p:pic>
        <p:nvPicPr>
          <p:cNvPr id="726" name="Google Shape;726;p4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032" y="4509119"/>
            <a:ext cx="2944388" cy="165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7864" y="4509119"/>
            <a:ext cx="2484278" cy="165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5552" y="4509119"/>
            <a:ext cx="2936928" cy="165198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49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730" name="Google Shape;730;p49" descr="C:\Users\asus\Desktop\logo.gif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0"/>
          <p:cNvSpPr txBox="1">
            <a:spLocks noGrp="1"/>
          </p:cNvSpPr>
          <p:nvPr>
            <p:ph type="title"/>
          </p:nvPr>
        </p:nvSpPr>
        <p:spPr>
          <a:xfrm>
            <a:off x="457200" y="398097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Calibri"/>
              <a:buNone/>
            </a:pPr>
            <a:r>
              <a:rPr lang="tr-TR" sz="2800" b="1">
                <a:solidFill>
                  <a:srgbClr val="24397C"/>
                </a:solidFill>
              </a:rPr>
              <a:t>ÜNİVERSİTE TAKIMLARIMIZ</a:t>
            </a:r>
            <a:endParaRPr sz="2800"/>
          </a:p>
        </p:txBody>
      </p:sp>
      <p:pic>
        <p:nvPicPr>
          <p:cNvPr id="737" name="Google Shape;737;p50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1268759"/>
            <a:ext cx="4176464" cy="2403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0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268760"/>
            <a:ext cx="4032448" cy="2437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50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1983" y="3962400"/>
            <a:ext cx="4200016" cy="2338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50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3970470"/>
            <a:ext cx="4032448" cy="233077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50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743" name="Google Shape;743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8" name="Google Shape;748;p51"/>
          <p:cNvGrpSpPr/>
          <p:nvPr/>
        </p:nvGrpSpPr>
        <p:grpSpPr>
          <a:xfrm>
            <a:off x="179512" y="1290769"/>
            <a:ext cx="8769067" cy="5024987"/>
            <a:chOff x="179512" y="1290769"/>
            <a:chExt cx="8769067" cy="5024987"/>
          </a:xfrm>
        </p:grpSpPr>
        <p:pic>
          <p:nvPicPr>
            <p:cNvPr id="749" name="Google Shape;749;p51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4704556"/>
              <a:ext cx="2864412" cy="16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5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4168" y="4701301"/>
              <a:ext cx="2864410" cy="1611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1" name="Google Shape;751;p51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1842" y="2996953"/>
              <a:ext cx="2864412" cy="16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51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4168" y="2996952"/>
              <a:ext cx="2864411" cy="16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51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1290769"/>
              <a:ext cx="2861886" cy="1609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51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1845" y="4701301"/>
              <a:ext cx="2864409" cy="16097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51"/>
            <p:cNvPicPr preferRelativeResize="0"/>
            <p:nvPr/>
          </p:nvPicPr>
          <p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81635" y="1292759"/>
              <a:ext cx="2866943" cy="1607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51"/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12" y="2996952"/>
              <a:ext cx="2861886" cy="1611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51"/>
            <p:cNvPicPr preferRelativeResize="0"/>
            <p:nvPr/>
          </p:nvPicPr>
          <p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0577" y="1290769"/>
              <a:ext cx="2865677" cy="16082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8" name="Google Shape;758;p51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759" name="Google Shape;759;p51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3272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51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ct val="100000"/>
              <a:buFont typeface="Calibri"/>
              <a:buNone/>
            </a:pPr>
            <a:r>
              <a:rPr lang="tr-TR" sz="3100" b="1">
                <a:solidFill>
                  <a:srgbClr val="24397C"/>
                </a:solidFill>
              </a:rPr>
              <a:t>ÖĞRENCİ</a:t>
            </a:r>
            <a: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3100" b="1">
                <a:solidFill>
                  <a:srgbClr val="24397C"/>
                </a:solidFill>
              </a:rPr>
              <a:t>KULÜPLERİNİN</a:t>
            </a:r>
            <a: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3100" b="1">
                <a:solidFill>
                  <a:srgbClr val="24397C"/>
                </a:solidFill>
              </a:rPr>
              <a:t>FAALİYETLERİNDEN</a:t>
            </a:r>
            <a: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3100" b="1">
                <a:solidFill>
                  <a:srgbClr val="24397C"/>
                </a:solidFill>
              </a:rPr>
              <a:t>GÖRSELLER</a:t>
            </a:r>
            <a:endParaRPr/>
          </a:p>
        </p:txBody>
      </p:sp>
      <p:sp>
        <p:nvSpPr>
          <p:cNvPr id="761" name="Google Shape;761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52"/>
          <p:cNvSpPr txBox="1">
            <a:spLocks noGrp="1"/>
          </p:cNvSpPr>
          <p:nvPr>
            <p:ph type="title"/>
          </p:nvPr>
        </p:nvSpPr>
        <p:spPr>
          <a:xfrm>
            <a:off x="457200" y="332656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ct val="100000"/>
              <a:buFont typeface="Calibri"/>
              <a:buNone/>
            </a:pPr>
            <a:r>
              <a:rPr lang="tr-TR" sz="3100" b="1">
                <a:solidFill>
                  <a:srgbClr val="24397C"/>
                </a:solidFill>
              </a:rPr>
              <a:t>ÖĞRENCİ</a:t>
            </a:r>
            <a: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3100" b="1">
                <a:solidFill>
                  <a:srgbClr val="24397C"/>
                </a:solidFill>
              </a:rPr>
              <a:t>KULÜPLERİNİN</a:t>
            </a:r>
            <a: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3100" b="1">
                <a:solidFill>
                  <a:srgbClr val="24397C"/>
                </a:solidFill>
              </a:rPr>
              <a:t>FAALİYETLERİNDEN</a:t>
            </a:r>
            <a:r>
              <a:rPr lang="tr-TR" sz="3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3100" b="1">
                <a:solidFill>
                  <a:srgbClr val="24397C"/>
                </a:solidFill>
              </a:rPr>
              <a:t>GÖRSELLER</a:t>
            </a:r>
            <a:endParaRPr/>
          </a:p>
        </p:txBody>
      </p:sp>
      <p:grpSp>
        <p:nvGrpSpPr>
          <p:cNvPr id="767" name="Google Shape;767;p52"/>
          <p:cNvGrpSpPr/>
          <p:nvPr/>
        </p:nvGrpSpPr>
        <p:grpSpPr>
          <a:xfrm>
            <a:off x="12822" y="1254030"/>
            <a:ext cx="8951306" cy="4770189"/>
            <a:chOff x="12822" y="1254030"/>
            <a:chExt cx="8951306" cy="4770189"/>
          </a:xfrm>
        </p:grpSpPr>
        <p:pic>
          <p:nvPicPr>
            <p:cNvPr id="768" name="Google Shape;768;p52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22" y="1254030"/>
              <a:ext cx="3119018" cy="2159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9" name="Google Shape;769;p52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24128" y="1254030"/>
              <a:ext cx="3240000" cy="2159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0" name="Google Shape;770;p52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3848" y="1254030"/>
              <a:ext cx="2448272" cy="21590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1" name="Google Shape;771;p52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88024" y="3594219"/>
              <a:ext cx="4032088" cy="243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2" name="Google Shape;772;p52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9146" y="3594219"/>
              <a:ext cx="4506869" cy="24156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3" name="Google Shape;773;p52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774" name="Google Shape;774;p52" descr="C:\Users\asus\Desktop\logo.gif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53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Öğrenci Değişim Programları (Erasmus, Mevlana, Farabi)</a:t>
            </a:r>
            <a:endParaRPr/>
          </a:p>
        </p:txBody>
      </p:sp>
      <p:sp>
        <p:nvSpPr>
          <p:cNvPr id="781" name="Google Shape;781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48</a:t>
            </a:fld>
            <a:endParaRPr/>
          </a:p>
        </p:txBody>
      </p:sp>
      <p:pic>
        <p:nvPicPr>
          <p:cNvPr id="782" name="Google Shape;782;p53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53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54"/>
          <p:cNvSpPr/>
          <p:nvPr/>
        </p:nvSpPr>
        <p:spPr>
          <a:xfrm>
            <a:off x="490225" y="2476878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54"/>
          <p:cNvSpPr/>
          <p:nvPr/>
        </p:nvSpPr>
        <p:spPr>
          <a:xfrm>
            <a:off x="393221" y="1738407"/>
            <a:ext cx="4037077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Öğrenci değişimi nedir?</a:t>
            </a:r>
            <a:endParaRPr/>
          </a:p>
          <a:p>
            <a:pPr marL="140298" marR="0" lvl="0" indent="-140298" algn="l" rtl="0">
              <a:spcBef>
                <a:spcPts val="127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Öğrencilerin eğitim hayatlarının bir kısmına yurt dışında / yurtiçinde devam etmesine olanak sağlayan bir eğitim sürecini ifade eder.</a:t>
            </a:r>
            <a:endParaRPr/>
          </a:p>
          <a:p>
            <a:pPr marL="140298" marR="0" lvl="0" indent="-140298" algn="l" rtl="0">
              <a:spcBef>
                <a:spcPts val="127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Öğrenim</a:t>
            </a:r>
            <a:endParaRPr/>
          </a:p>
          <a:p>
            <a:pPr marL="140298" marR="0" lvl="0" indent="-140298" algn="l" rtl="0">
              <a:spcBef>
                <a:spcPts val="127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Staj</a:t>
            </a:r>
            <a:endParaRPr/>
          </a:p>
        </p:txBody>
      </p:sp>
      <p:pic>
        <p:nvPicPr>
          <p:cNvPr id="790" name="Google Shape;790;p5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8104" y="2711564"/>
            <a:ext cx="2659613" cy="2185388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49</a:t>
            </a:fld>
            <a:endParaRPr/>
          </a:p>
        </p:txBody>
      </p:sp>
      <p:pic>
        <p:nvPicPr>
          <p:cNvPr id="792" name="Google Shape;792;p54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5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794" name="Google Shape;794;p54"/>
          <p:cNvSpPr/>
          <p:nvPr/>
        </p:nvSpPr>
        <p:spPr>
          <a:xfrm>
            <a:off x="454441" y="761652"/>
            <a:ext cx="458889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Öğrenci Değişim Programları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title"/>
          </p:nvPr>
        </p:nvSpPr>
        <p:spPr>
          <a:xfrm>
            <a:off x="2286000" y="188640"/>
            <a:ext cx="4252959" cy="94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tr-TR" sz="2800"/>
              <a:t>   </a:t>
            </a:r>
            <a:r>
              <a:rPr lang="tr-TR" sz="2800" b="1">
                <a:solidFill>
                  <a:srgbClr val="24397C"/>
                </a:solidFill>
              </a:rPr>
              <a:t>ÜNİVERSİTE</a:t>
            </a:r>
            <a:r>
              <a:rPr lang="tr-TR" sz="2800"/>
              <a:t> </a:t>
            </a:r>
            <a:r>
              <a:rPr lang="tr-TR" sz="2800" b="1">
                <a:solidFill>
                  <a:srgbClr val="24397C"/>
                </a:solidFill>
              </a:rPr>
              <a:t>YÖNETİMİ</a:t>
            </a:r>
            <a:endParaRPr/>
          </a:p>
        </p:txBody>
      </p:sp>
      <p:grpSp>
        <p:nvGrpSpPr>
          <p:cNvPr id="175" name="Google Shape;175;p5"/>
          <p:cNvGrpSpPr/>
          <p:nvPr/>
        </p:nvGrpSpPr>
        <p:grpSpPr>
          <a:xfrm>
            <a:off x="353916" y="1185495"/>
            <a:ext cx="8545751" cy="2674265"/>
            <a:chOff x="-185967" y="-9970"/>
            <a:chExt cx="8545751" cy="2674265"/>
          </a:xfrm>
        </p:grpSpPr>
        <p:sp>
          <p:nvSpPr>
            <p:cNvPr id="176" name="Google Shape;176;p5"/>
            <p:cNvSpPr/>
            <p:nvPr/>
          </p:nvSpPr>
          <p:spPr>
            <a:xfrm>
              <a:off x="4032109" y="1063033"/>
              <a:ext cx="3007397" cy="48520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81653"/>
                  </a:lnTo>
                  <a:lnTo>
                    <a:pt x="120000" y="81653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7" name="Google Shape;177;p5"/>
            <p:cNvSpPr/>
            <p:nvPr/>
          </p:nvSpPr>
          <p:spPr>
            <a:xfrm>
              <a:off x="3969100" y="1063033"/>
              <a:ext cx="91440" cy="49782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689" y="0"/>
                  </a:moveTo>
                  <a:lnTo>
                    <a:pt x="82689" y="82625"/>
                  </a:lnTo>
                  <a:lnTo>
                    <a:pt x="60000" y="82625"/>
                  </a:lnTo>
                  <a:lnTo>
                    <a:pt x="6000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8" name="Google Shape;178;p5"/>
            <p:cNvSpPr/>
            <p:nvPr/>
          </p:nvSpPr>
          <p:spPr>
            <a:xfrm>
              <a:off x="948862" y="1063033"/>
              <a:ext cx="3083247" cy="49887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2704"/>
                  </a:lnTo>
                  <a:lnTo>
                    <a:pt x="0" y="82704"/>
                  </a:lnTo>
                  <a:lnTo>
                    <a:pt x="0" y="120000"/>
                  </a:lnTo>
                </a:path>
              </a:pathLst>
            </a:custGeom>
            <a:noFill/>
            <a:ln w="25400" cap="flat" cmpd="sng">
              <a:solidFill>
                <a:srgbClr val="3B6495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9" name="Google Shape;179;p5"/>
            <p:cNvSpPr/>
            <p:nvPr/>
          </p:nvSpPr>
          <p:spPr>
            <a:xfrm>
              <a:off x="2649262" y="-9970"/>
              <a:ext cx="2765694" cy="1073004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2835229" y="166697"/>
              <a:ext cx="2765694" cy="107300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 txBox="1"/>
            <p:nvPr/>
          </p:nvSpPr>
          <p:spPr>
            <a:xfrm>
              <a:off x="2866656" y="198124"/>
              <a:ext cx="2702840" cy="1010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REKTÖR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Prof. Dr. Bülent ŞENGÖRÜR</a:t>
              </a: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-185967" y="1561907"/>
              <a:ext cx="2269658" cy="924977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0" y="1738576"/>
              <a:ext cx="2269658" cy="92497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27092" y="1765668"/>
              <a:ext cx="2215474" cy="870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REKTÖR YARDIMCISI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Prof. Dr. Nurettin AKA </a:t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2879990" y="1560853"/>
              <a:ext cx="2269658" cy="92677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065957" y="1737522"/>
              <a:ext cx="2269658" cy="92677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 txBox="1"/>
            <p:nvPr/>
          </p:nvSpPr>
          <p:spPr>
            <a:xfrm>
              <a:off x="3093101" y="1764666"/>
              <a:ext cx="2215370" cy="8724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REKTÖR YARDIMCISI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Prof. Dr. Ünal ÇAĞLAR</a:t>
              </a: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5905196" y="1548240"/>
              <a:ext cx="2268621" cy="926773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2D5C97"/>
                </a:gs>
                <a:gs pos="80000">
                  <a:srgbClr val="3C7AC5"/>
                </a:gs>
                <a:gs pos="100000">
                  <a:srgbClr val="397BC9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091163" y="1724908"/>
              <a:ext cx="2268621" cy="926773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 txBox="1"/>
            <p:nvPr/>
          </p:nvSpPr>
          <p:spPr>
            <a:xfrm>
              <a:off x="6118307" y="1752052"/>
              <a:ext cx="2214333" cy="8724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REKTÖR YARDIMCISI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Prof. Dr. Meryem ÇAMUR DEMİR</a:t>
              </a:r>
              <a:endParaRPr/>
            </a:p>
          </p:txBody>
        </p:sp>
      </p:grpSp>
      <p:grpSp>
        <p:nvGrpSpPr>
          <p:cNvPr id="191" name="Google Shape;191;p5"/>
          <p:cNvGrpSpPr/>
          <p:nvPr/>
        </p:nvGrpSpPr>
        <p:grpSpPr>
          <a:xfrm>
            <a:off x="3475356" y="4289606"/>
            <a:ext cx="2841926" cy="1079355"/>
            <a:chOff x="683564" y="764"/>
            <a:chExt cx="2841926" cy="1079355"/>
          </a:xfrm>
        </p:grpSpPr>
        <p:sp>
          <p:nvSpPr>
            <p:cNvPr id="192" name="Google Shape;192;p5"/>
            <p:cNvSpPr/>
            <p:nvPr/>
          </p:nvSpPr>
          <p:spPr>
            <a:xfrm>
              <a:off x="683564" y="764"/>
              <a:ext cx="2679982" cy="92550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845508" y="154611"/>
              <a:ext cx="2679982" cy="925508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 txBox="1"/>
            <p:nvPr/>
          </p:nvSpPr>
          <p:spPr>
            <a:xfrm>
              <a:off x="872615" y="181718"/>
              <a:ext cx="2625768" cy="8712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GENEL SEKRETER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/>
                <a:buNone/>
              </a:pPr>
              <a:r>
                <a:rPr lang="tr-TR"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Ahmet ŞİMŞEK</a:t>
              </a:r>
              <a:endParaRPr/>
            </a:p>
          </p:txBody>
        </p:sp>
      </p:grpSp>
      <p:sp>
        <p:nvSpPr>
          <p:cNvPr id="195" name="Google Shape;195;p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196" name="Google Shape;196;p5"/>
          <p:cNvSpPr/>
          <p:nvPr/>
        </p:nvSpPr>
        <p:spPr>
          <a:xfrm>
            <a:off x="755576" y="5799981"/>
            <a:ext cx="7632848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tr-T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Kurumsal Web Adresi: </a:t>
            </a:r>
            <a:r>
              <a:rPr lang="tr-TR" sz="1800" b="1" i="0" u="sng" strike="noStrike" cap="none">
                <a:solidFill>
                  <a:srgbClr val="01ACC0"/>
                </a:solidFill>
                <a:latin typeface="Calibri"/>
                <a:ea typeface="Calibri"/>
                <a:cs typeface="Calibri"/>
                <a:sym typeface="Calibri"/>
              </a:rPr>
              <a:t>http://www.klu.edu.tr</a:t>
            </a:r>
            <a:endParaRPr sz="1800" b="1" i="0" u="none" strike="noStrike" cap="none">
              <a:solidFill>
                <a:srgbClr val="01AC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5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5"/>
          <p:cNvSpPr/>
          <p:nvPr/>
        </p:nvSpPr>
        <p:spPr>
          <a:xfrm>
            <a:off x="490225" y="2476878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55"/>
          <p:cNvSpPr/>
          <p:nvPr/>
        </p:nvSpPr>
        <p:spPr>
          <a:xfrm>
            <a:off x="457327" y="1692199"/>
            <a:ext cx="4037077" cy="3593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Kaç farklı öğrenci değişim programı vardır?</a:t>
            </a:r>
            <a:endParaRPr/>
          </a:p>
          <a:p>
            <a:pPr marL="0" marR="0" lvl="0" indent="0" algn="l" rtl="0">
              <a:spcBef>
                <a:spcPts val="635"/>
              </a:spcBef>
              <a:spcAft>
                <a:spcPts val="0"/>
              </a:spcAft>
              <a:buNone/>
            </a:pPr>
            <a:endParaRPr sz="2000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298" marR="0" lvl="0" indent="-140298" algn="l" rtl="0">
              <a:spcBef>
                <a:spcPts val="318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Erasmus+ (Uluslararası)</a:t>
            </a:r>
            <a:endParaRPr/>
          </a:p>
          <a:p>
            <a:pPr marL="0" marR="0" lvl="0" indent="188184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u="sng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https://erasmus.klu.edu.tr/</a:t>
            </a: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298" marR="0" lvl="0" indent="-140298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Mevlana (Uluslararası)</a:t>
            </a:r>
            <a:endParaRPr/>
          </a:p>
          <a:p>
            <a:pPr marL="0" marR="0" lvl="0" indent="188184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u="sng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https://mevlana.klu.edu.tr/</a:t>
            </a: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298" marR="0" lvl="0" indent="-140298" algn="l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Farabi (Ulusal)</a:t>
            </a:r>
            <a:endParaRPr/>
          </a:p>
          <a:p>
            <a:pPr marL="0" marR="0" lvl="0" indent="188184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u="sng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https://farabi.klu.edu.tr/</a:t>
            </a:r>
            <a:r>
              <a:rPr lang="tr-TR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graphicFrame>
        <p:nvGraphicFramePr>
          <p:cNvPr id="801" name="Google Shape;801;p55"/>
          <p:cNvGraphicFramePr/>
          <p:nvPr/>
        </p:nvGraphicFramePr>
        <p:xfrm>
          <a:off x="4655296" y="2551543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802" name="Google Shape;802;p55"/>
          <p:cNvGrpSpPr/>
          <p:nvPr/>
        </p:nvGrpSpPr>
        <p:grpSpPr>
          <a:xfrm>
            <a:off x="5113104" y="1737834"/>
            <a:ext cx="2829992" cy="3783410"/>
            <a:chOff x="5113104" y="1737834"/>
            <a:chExt cx="2829992" cy="3783410"/>
          </a:xfrm>
        </p:grpSpPr>
        <p:pic>
          <p:nvPicPr>
            <p:cNvPr id="803" name="Google Shape;803;p55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4053" y="4411304"/>
              <a:ext cx="1579986" cy="11099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4" name="Google Shape;804;p55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76041" y="2772962"/>
              <a:ext cx="1423625" cy="1333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5" name="Google Shape;805;p55"/>
            <p:cNvPicPr preferRelativeResize="0"/>
            <p:nvPr/>
          </p:nvPicPr>
          <p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13104" y="1737834"/>
              <a:ext cx="2829992" cy="7390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6" name="Google Shape;8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50</a:t>
            </a:fld>
            <a:endParaRPr/>
          </a:p>
        </p:txBody>
      </p:sp>
      <p:pic>
        <p:nvPicPr>
          <p:cNvPr id="807" name="Google Shape;807;p55" descr="C:\Users\asus\Desktop\logo.gif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809" name="Google Shape;809;p55"/>
          <p:cNvSpPr/>
          <p:nvPr/>
        </p:nvSpPr>
        <p:spPr>
          <a:xfrm>
            <a:off x="454441" y="761652"/>
            <a:ext cx="458889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Öğrenci Değişim Programları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8"/>
          <p:cNvSpPr/>
          <p:nvPr/>
        </p:nvSpPr>
        <p:spPr>
          <a:xfrm>
            <a:off x="490225" y="2476878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58"/>
          <p:cNvSpPr/>
          <p:nvPr/>
        </p:nvSpPr>
        <p:spPr>
          <a:xfrm>
            <a:off x="393221" y="1628800"/>
            <a:ext cx="5258899" cy="3588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Nasıl yararlanabilirim, başvuru şartları nelerdir?</a:t>
            </a:r>
            <a:endParaRPr/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Erasmus+ Öğrenim Hareketliliği</a:t>
            </a:r>
            <a:endParaRPr/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Erasmus+ Staj Hareketliliği</a:t>
            </a:r>
            <a:endParaRPr/>
          </a:p>
          <a:p>
            <a:pPr marL="0" marR="0" lvl="0" indent="0" algn="l" rtl="0">
              <a:spcBef>
                <a:spcPts val="127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1. ADIM:</a:t>
            </a:r>
            <a:r>
              <a:rPr lang="tr-TR" sz="2000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Erasmus+ yabancı dil yazılı sınavı başvurusu yapıp sınava girmek ve başarı kriterini sağlamak</a:t>
            </a:r>
            <a:endParaRPr/>
          </a:p>
          <a:p>
            <a:pPr marL="0" marR="0" lvl="0" indent="0" algn="l" rtl="0">
              <a:spcBef>
                <a:spcPts val="127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2. ADIM:</a:t>
            </a: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Sözlü sınava girmek</a:t>
            </a:r>
            <a:endParaRPr/>
          </a:p>
          <a:p>
            <a:pPr marL="0" marR="0" lvl="0" indent="0" algn="l" rtl="0">
              <a:spcBef>
                <a:spcPts val="127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3. ADIM:</a:t>
            </a:r>
            <a: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Erasmus+ hareketlilik (öğrenim / staj) başvurularını yapmak</a:t>
            </a:r>
            <a:endParaRPr/>
          </a:p>
        </p:txBody>
      </p:sp>
      <p:graphicFrame>
        <p:nvGraphicFramePr>
          <p:cNvPr id="845" name="Google Shape;845;p58"/>
          <p:cNvGraphicFramePr/>
          <p:nvPr/>
        </p:nvGraphicFramePr>
        <p:xfrm>
          <a:off x="4655296" y="2551543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46" name="Google Shape;846;p5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3525" y="1683335"/>
            <a:ext cx="2485695" cy="649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5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5161" y="2329144"/>
            <a:ext cx="2524059" cy="135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5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7582" y="3684204"/>
            <a:ext cx="2531638" cy="13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51</a:t>
            </a:fld>
            <a:endParaRPr/>
          </a:p>
        </p:txBody>
      </p:sp>
      <p:pic>
        <p:nvPicPr>
          <p:cNvPr id="850" name="Google Shape;850;p58" descr="C:\Users\asus\Desktop\logo.gif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5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852" name="Google Shape;852;p58"/>
          <p:cNvSpPr/>
          <p:nvPr/>
        </p:nvSpPr>
        <p:spPr>
          <a:xfrm>
            <a:off x="454441" y="761652"/>
            <a:ext cx="458889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Öğrenci Değişim Programları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65"/>
          <p:cNvSpPr txBox="1">
            <a:spLocks noGrp="1"/>
          </p:cNvSpPr>
          <p:nvPr>
            <p:ph type="title"/>
          </p:nvPr>
        </p:nvSpPr>
        <p:spPr>
          <a:xfrm>
            <a:off x="609602" y="21755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tr-TR" sz="1800"/>
              <a:t>Erasmus+ Programı’nın bir parçası olmak istiyorsanız, </a:t>
            </a:r>
            <a:br>
              <a:rPr lang="tr-TR" sz="1800"/>
            </a:br>
            <a:r>
              <a:rPr lang="tr-TR" sz="1800" b="1">
                <a:solidFill>
                  <a:srgbClr val="E36C09"/>
                </a:solidFill>
              </a:rPr>
              <a:t>Erasmus+ Öğrenci Kulübü</a:t>
            </a:r>
            <a:r>
              <a:rPr lang="tr-TR" sz="1800"/>
              <a:t>’ne üye olmayı ve  </a:t>
            </a:r>
            <a:br>
              <a:rPr lang="tr-TR" sz="1800"/>
            </a:br>
            <a:r>
              <a:rPr lang="tr-TR" sz="1800"/>
              <a:t>sosyal medya hesaplarımızdan bizleri takip etmeyi unutmayınız! </a:t>
            </a:r>
            <a:br>
              <a:rPr lang="tr-TR" sz="1800"/>
            </a:br>
            <a:endParaRPr sz="1800"/>
          </a:p>
        </p:txBody>
      </p:sp>
      <p:pic>
        <p:nvPicPr>
          <p:cNvPr id="933" name="Google Shape;933;p6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35" y="3998438"/>
            <a:ext cx="2516940" cy="218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6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567" y="4346841"/>
            <a:ext cx="2232248" cy="186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6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2" y="1342958"/>
            <a:ext cx="2415734" cy="206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6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1061" y="1331129"/>
            <a:ext cx="1674405" cy="2667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6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2507" y="3573016"/>
            <a:ext cx="1852409" cy="26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65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59" y="1360553"/>
            <a:ext cx="2495451" cy="252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65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1061" y="4099718"/>
            <a:ext cx="1723876" cy="207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65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6938" y="1352604"/>
            <a:ext cx="1760836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65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04" y="-21679"/>
            <a:ext cx="1148789" cy="1247307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6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943" name="Google Shape;943;p65" descr="C:\Users\asus\Desktop\logo.gif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6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Kariyer Uygulama ve Araştırma Merkezi</a:t>
            </a:r>
            <a:endParaRPr/>
          </a:p>
        </p:txBody>
      </p:sp>
      <p:sp>
        <p:nvSpPr>
          <p:cNvPr id="950" name="Google Shape;950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53</a:t>
            </a:fld>
            <a:endParaRPr/>
          </a:p>
        </p:txBody>
      </p:sp>
      <p:pic>
        <p:nvPicPr>
          <p:cNvPr id="951" name="Google Shape;951;p66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66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7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58" name="Google Shape;958;p67"/>
          <p:cNvGraphicFramePr/>
          <p:nvPr/>
        </p:nvGraphicFramePr>
        <p:xfrm>
          <a:off x="4655296" y="2551540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59" name="Google Shape;959;p67"/>
          <p:cNvSpPr/>
          <p:nvPr/>
        </p:nvSpPr>
        <p:spPr>
          <a:xfrm>
            <a:off x="313754" y="1501755"/>
            <a:ext cx="4176985" cy="439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Kariyer destek hizmeti nedir, kimler</a:t>
            </a:r>
            <a:b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faydalanabilir? </a:t>
            </a:r>
            <a:endParaRPr/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Kariyer Destek Hizmetleri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öğrenci ve mezunlarımızın istihdam başta olmak üzere çeşitli alanlarda becerilerini geliştirmek için üniversitemizin sunduğu </a:t>
            </a:r>
            <a:r>
              <a:rPr lang="tr-TR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destekleyici hizmetlerden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biridir.</a:t>
            </a:r>
            <a:br>
              <a:rPr lang="tr-TR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Kırklareli Üniversitesinin bütün öğrenci ve mezunları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faydalanabilmektedir. 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9262" marR="0" lvl="0" indent="-48711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0" name="Google Shape;960;p67"/>
          <p:cNvSpPr txBox="1"/>
          <p:nvPr/>
        </p:nvSpPr>
        <p:spPr>
          <a:xfrm>
            <a:off x="5717069" y="4030195"/>
            <a:ext cx="1299299" cy="1216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7303" b="1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953" b="1">
              <a:solidFill>
                <a:srgbClr val="FFC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1" name="Google Shape;961;p6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383" y="2156892"/>
            <a:ext cx="951697" cy="687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6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384" y="3178795"/>
            <a:ext cx="942018" cy="764584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67"/>
          <p:cNvSpPr txBox="1"/>
          <p:nvPr/>
        </p:nvSpPr>
        <p:spPr>
          <a:xfrm>
            <a:off x="5670519" y="2844049"/>
            <a:ext cx="1177363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5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Destekleyici</a:t>
            </a:r>
            <a:endParaRPr sz="127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p67"/>
          <p:cNvSpPr txBox="1"/>
          <p:nvPr/>
        </p:nvSpPr>
        <p:spPr>
          <a:xfrm>
            <a:off x="5686537" y="4954861"/>
            <a:ext cx="1315413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5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Ders, Zorunlu?</a:t>
            </a:r>
            <a:endParaRPr/>
          </a:p>
        </p:txBody>
      </p:sp>
      <p:sp>
        <p:nvSpPr>
          <p:cNvPr id="965" name="Google Shape;965;p67"/>
          <p:cNvSpPr txBox="1"/>
          <p:nvPr/>
        </p:nvSpPr>
        <p:spPr>
          <a:xfrm>
            <a:off x="5583808" y="3913253"/>
            <a:ext cx="1452451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953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Ekstra Zaman/Çaba</a:t>
            </a:r>
            <a:endParaRPr sz="127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54</a:t>
            </a:fld>
            <a:endParaRPr/>
          </a:p>
        </p:txBody>
      </p:sp>
      <p:pic>
        <p:nvPicPr>
          <p:cNvPr id="967" name="Google Shape;967;p67" descr="C:\Users\asus\Desktop\logo.gif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67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969" name="Google Shape;969;p67"/>
          <p:cNvSpPr/>
          <p:nvPr/>
        </p:nvSpPr>
        <p:spPr>
          <a:xfrm>
            <a:off x="235130" y="692696"/>
            <a:ext cx="458889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Kariyer Destek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68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75" name="Google Shape;975;p68"/>
          <p:cNvGraphicFramePr/>
          <p:nvPr/>
        </p:nvGraphicFramePr>
        <p:xfrm>
          <a:off x="4655296" y="2551540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76" name="Google Shape;976;p68"/>
          <p:cNvSpPr/>
          <p:nvPr/>
        </p:nvSpPr>
        <p:spPr>
          <a:xfrm>
            <a:off x="320866" y="1458832"/>
            <a:ext cx="5619286" cy="497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Hangi kariyer destek hizmetlerimiz var?</a:t>
            </a:r>
            <a:r>
              <a:rPr lang="tr-TR" sz="2000" b="1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Eğitimler</a:t>
            </a:r>
            <a:endParaRPr sz="2000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8579" marR="0" lvl="1" indent="0" algn="l" rtl="0">
              <a:spcBef>
                <a:spcPts val="318"/>
              </a:spcBef>
              <a:spcAft>
                <a:spcPts val="0"/>
              </a:spcAft>
              <a:buNone/>
            </a:pPr>
            <a:r>
              <a:rPr lang="tr-TR" sz="20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Bireysel Kariyer Gelişimi Eğitimleri</a:t>
            </a:r>
            <a:endParaRPr sz="20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8579" marR="0" lvl="1" indent="0" algn="l" rtl="0">
              <a:spcBef>
                <a:spcPts val="318"/>
              </a:spcBef>
              <a:spcAft>
                <a:spcPts val="0"/>
              </a:spcAft>
              <a:buNone/>
            </a:pPr>
            <a:r>
              <a:rPr lang="tr-TR" sz="20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İnce Beceri Eğitimleri 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318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Kariyer Danışmanlığı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Kariyer Fuarı ve Kariyer Günleri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Mezun Kürsüsü</a:t>
            </a:r>
            <a:endParaRPr/>
          </a:p>
          <a:p>
            <a:pPr marL="181463" marR="0" lvl="0" indent="-181463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Kariyer Planlama Dersi</a:t>
            </a:r>
            <a:endParaRPr/>
          </a:p>
          <a:p>
            <a:pPr marL="181463" marR="0" lvl="0" indent="-181463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Yenilikçilik Girişimcilik Hizmetleri</a:t>
            </a:r>
            <a:endParaRPr/>
          </a:p>
          <a:p>
            <a:pPr marL="181463" marR="0" lvl="0" indent="-181463" algn="l" rtl="0">
              <a:spcBef>
                <a:spcPts val="953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İş İlanları ve Staj Danışmanlığı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8579" marR="0" lvl="1" indent="0" algn="l" rtl="0">
              <a:spcBef>
                <a:spcPts val="318"/>
              </a:spcBef>
              <a:spcAft>
                <a:spcPts val="0"/>
              </a:spcAft>
              <a:buNone/>
            </a:pPr>
            <a:r>
              <a:rPr lang="tr-TR" sz="20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Ulusal Staj Programı</a:t>
            </a:r>
            <a:endParaRPr sz="2000" b="0" i="1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8579" marR="0" lvl="1" indent="0" algn="l" rtl="0">
              <a:spcBef>
                <a:spcPts val="318"/>
              </a:spcBef>
              <a:spcAft>
                <a:spcPts val="0"/>
              </a:spcAft>
              <a:buNone/>
            </a:pPr>
            <a:r>
              <a:rPr lang="tr-TR" sz="2000" b="0" i="1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yetenekkapisi.org</a:t>
            </a:r>
            <a:endParaRPr sz="20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8579" marR="0" lvl="1" indent="0" algn="l" rtl="0">
              <a:spcBef>
                <a:spcPts val="318"/>
              </a:spcBef>
              <a:spcAft>
                <a:spcPts val="0"/>
              </a:spcAft>
              <a:buNone/>
            </a:pPr>
            <a:r>
              <a:rPr lang="tr-TR" sz="2000" b="0" i="0" u="none" strike="noStrike" cap="non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kariyerkapisi.cbiko.gov.tr</a:t>
            </a:r>
            <a:endParaRPr sz="2000" b="0" i="0" u="none" strike="noStrike" cap="none">
              <a:solidFill>
                <a:srgbClr val="4040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7" name="Google Shape;977;p6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80" y="2462992"/>
            <a:ext cx="2770014" cy="273312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978" name="Google Shape;978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55</a:t>
            </a:fld>
            <a:endParaRPr/>
          </a:p>
        </p:txBody>
      </p:sp>
      <p:pic>
        <p:nvPicPr>
          <p:cNvPr id="979" name="Google Shape;979;p68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6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981" name="Google Shape;981;p68"/>
          <p:cNvSpPr/>
          <p:nvPr/>
        </p:nvSpPr>
        <p:spPr>
          <a:xfrm>
            <a:off x="235130" y="692696"/>
            <a:ext cx="458889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Kariyer Destek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78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26" name="Google Shape;1126;p78"/>
          <p:cNvGraphicFramePr/>
          <p:nvPr/>
        </p:nvGraphicFramePr>
        <p:xfrm>
          <a:off x="4655296" y="2551540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27" name="Google Shape;1127;p78"/>
          <p:cNvSpPr/>
          <p:nvPr/>
        </p:nvSpPr>
        <p:spPr>
          <a:xfrm>
            <a:off x="305132" y="1568434"/>
            <a:ext cx="4842931" cy="343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Kariyer destek hizmeti </a:t>
            </a: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nerede </a:t>
            </a:r>
            <a:r>
              <a:rPr lang="tr-T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verilmektedir, </a:t>
            </a: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uzaktan hizmet </a:t>
            </a:r>
            <a:r>
              <a:rPr lang="tr-TR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seçeneğimiz var mı? </a:t>
            </a:r>
            <a:endParaRPr/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Kayalı </a:t>
            </a: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Kampüsü </a:t>
            </a:r>
            <a:r>
              <a:rPr lang="tr-TR" sz="20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Rektörlük Binası C Blok Zemin Kat</a:t>
            </a:r>
            <a:r>
              <a:rPr lang="tr-TR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MYO’lar🡺 Plan dahilinde MYO’lara yüz yüze </a:t>
            </a:r>
            <a:endParaRPr sz="20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Çevrim içi seminerler 🡺 MS Teams Programı</a:t>
            </a:r>
            <a:endParaRPr sz="20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40130" algn="l" rtl="0">
              <a:spcBef>
                <a:spcPts val="127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Online Kariyer Danışmanlığı 🡺 yetenekkapisi.org</a:t>
            </a:r>
            <a:endParaRPr sz="20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78"/>
          <p:cNvSpPr txBox="1"/>
          <p:nvPr/>
        </p:nvSpPr>
        <p:spPr>
          <a:xfrm>
            <a:off x="6557757" y="2717456"/>
            <a:ext cx="15073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Yüz Yüze Hizmet</a:t>
            </a:r>
            <a:endParaRPr sz="2400" b="1">
              <a:solidFill>
                <a:srgbClr val="0033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78"/>
          <p:cNvSpPr txBox="1"/>
          <p:nvPr/>
        </p:nvSpPr>
        <p:spPr>
          <a:xfrm>
            <a:off x="6579857" y="4526266"/>
            <a:ext cx="138939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Hizmet</a:t>
            </a:r>
            <a:endParaRPr sz="2400" b="1">
              <a:solidFill>
                <a:srgbClr val="0033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0" name="Google Shape;1130;p7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2363" y="1593639"/>
            <a:ext cx="967866" cy="94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7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020" y="3363647"/>
            <a:ext cx="964601" cy="942018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56</a:t>
            </a:fld>
            <a:endParaRPr/>
          </a:p>
        </p:txBody>
      </p:sp>
      <p:pic>
        <p:nvPicPr>
          <p:cNvPr id="1133" name="Google Shape;1133;p78" descr="C:\Users\asus\Desktop\logo.gif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7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1135" name="Google Shape;1135;p78"/>
          <p:cNvSpPr/>
          <p:nvPr/>
        </p:nvSpPr>
        <p:spPr>
          <a:xfrm>
            <a:off x="235130" y="692696"/>
            <a:ext cx="458889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Kariyer Destek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79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Uzaktan Eğitim Uygulama ve Araştırma Merkezi</a:t>
            </a:r>
            <a:endParaRPr/>
          </a:p>
        </p:txBody>
      </p:sp>
      <p:sp>
        <p:nvSpPr>
          <p:cNvPr id="1141" name="Google Shape;1141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57</a:t>
            </a:fld>
            <a:endParaRPr/>
          </a:p>
        </p:txBody>
      </p:sp>
      <p:pic>
        <p:nvPicPr>
          <p:cNvPr id="1142" name="Google Shape;1142;p79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79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80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80"/>
          <p:cNvSpPr/>
          <p:nvPr/>
        </p:nvSpPr>
        <p:spPr>
          <a:xfrm>
            <a:off x="525467" y="1124744"/>
            <a:ext cx="5665951" cy="399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Uzaktan Öğretim Dersleri</a:t>
            </a:r>
            <a:endParaRPr/>
          </a:p>
          <a:p>
            <a:pPr marL="241950" marR="0" lvl="0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 Dersleri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2000"/>
              <a:buFont typeface="Noto Sans Symbols"/>
              <a:buChar char="▪"/>
            </a:pPr>
            <a:r>
              <a:rPr lang="tr-TR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Atatürk İlkeleri ve İnkılap Tarihi I-II,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2000"/>
              <a:buFont typeface="Noto Sans Symbols"/>
              <a:buChar char="▪"/>
            </a:pPr>
            <a:r>
              <a:rPr lang="tr-TR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Türk dili I-II, 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2000"/>
              <a:buFont typeface="Noto Sans Symbols"/>
              <a:buChar char="▪"/>
            </a:pPr>
            <a:r>
              <a:rPr lang="tr-TR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Yabancı dil  I-II,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2000"/>
              <a:buFont typeface="Noto Sans Symbols"/>
              <a:buChar char="▪"/>
            </a:pPr>
            <a:r>
              <a:rPr lang="tr-TR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Temel Bilgi Teknolojileri Kullanımı,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2000"/>
              <a:buFont typeface="Noto Sans Symbols"/>
              <a:buChar char="▪"/>
            </a:pPr>
            <a:r>
              <a:rPr lang="tr-TR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Mühendislikte Ofis Uygulamaları</a:t>
            </a:r>
            <a:endParaRPr/>
          </a:p>
          <a:p>
            <a:pPr marL="241950" marR="0" lvl="0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Birimlerin Belirlediği Dersler</a:t>
            </a:r>
            <a:endParaRPr/>
          </a:p>
        </p:txBody>
      </p:sp>
      <p:pic>
        <p:nvPicPr>
          <p:cNvPr id="1150" name="Google Shape;1150;p80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58</a:t>
            </a:fld>
            <a:endParaRPr/>
          </a:p>
        </p:txBody>
      </p:sp>
      <p:sp>
        <p:nvSpPr>
          <p:cNvPr id="1152" name="Google Shape;1152;p80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81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58" name="Google Shape;1158;p81"/>
          <p:cNvGraphicFramePr/>
          <p:nvPr/>
        </p:nvGraphicFramePr>
        <p:xfrm>
          <a:off x="368998" y="3547520"/>
          <a:ext cx="4809575" cy="1700700"/>
        </p:xfrm>
        <a:graphic>
          <a:graphicData uri="http://schemas.openxmlformats.org/drawingml/2006/table">
            <a:tbl>
              <a:tblPr firstRow="1" bandRow="1">
                <a:noFill/>
                <a:tableStyleId>{5F6691E9-1D8D-421D-87AE-D2AEEE84930C}</a:tableStyleId>
              </a:tblPr>
              <a:tblGrid>
                <a:gridCol w="56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1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Saat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PZT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SAL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ÇRŞ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PERŞ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CUMA</a:t>
                      </a:r>
                      <a:endParaRPr/>
                    </a:p>
                  </a:txBody>
                  <a:tcPr marL="65725" marR="65725" marT="32850" marB="328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…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DERS1 </a:t>
                      </a:r>
                      <a:r>
                        <a:rPr lang="tr-TR" sz="1400">
                          <a:solidFill>
                            <a:srgbClr val="FF0000"/>
                          </a:solidFill>
                        </a:rPr>
                        <a:t>UE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DERS3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DERS4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…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DERS1 </a:t>
                      </a:r>
                      <a:r>
                        <a:rPr lang="tr-TR" sz="1400">
                          <a:solidFill>
                            <a:srgbClr val="FF0000"/>
                          </a:solidFill>
                        </a:rPr>
                        <a:t>UE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DERS2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DERS3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DERS4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…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DERS2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DERS3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DERS5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DERS6</a:t>
                      </a:r>
                      <a:endParaRPr/>
                    </a:p>
                  </a:txBody>
                  <a:tcPr marL="65725" marR="65725" marT="32850" marB="328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…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DERS2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DERS3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DERS5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tr-TR" sz="1400"/>
                        <a:t>DERS6</a:t>
                      </a:r>
                      <a:endParaRPr/>
                    </a:p>
                  </a:txBody>
                  <a:tcPr marL="65725" marR="65725" marT="32850" marB="3285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400"/>
                        <a:t>…</a:t>
                      </a:r>
                      <a:endParaRPr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5725" marR="65725" marT="32850" marB="3285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59" name="Google Shape;1159;p81"/>
          <p:cNvSpPr/>
          <p:nvPr/>
        </p:nvSpPr>
        <p:spPr>
          <a:xfrm>
            <a:off x="334845" y="1659528"/>
            <a:ext cx="5850648" cy="162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82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Ders Programları</a:t>
            </a:r>
            <a:endParaRPr/>
          </a:p>
          <a:p>
            <a:pPr marL="241950" marR="0" lvl="0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Fakülte yada Müdürlüklerin Web sayfalarında,</a:t>
            </a:r>
            <a:endParaRPr/>
          </a:p>
          <a:p>
            <a:pPr marL="241950" marR="0" lvl="0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 sisteminde,</a:t>
            </a:r>
            <a:endParaRPr/>
          </a:p>
          <a:p>
            <a:pPr marL="241950" marR="0" lvl="0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https://dersprog.klu.edu.tr/</a:t>
            </a:r>
            <a:r>
              <a:rPr lang="tr-TR" sz="148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adresinden</a:t>
            </a:r>
            <a:endParaRPr/>
          </a:p>
        </p:txBody>
      </p:sp>
      <p:sp>
        <p:nvSpPr>
          <p:cNvPr id="1160" name="Google Shape;1160;p81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161" name="Google Shape;1161;p81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59</a:t>
            </a:fld>
            <a:endParaRPr/>
          </a:p>
        </p:txBody>
      </p:sp>
      <p:sp>
        <p:nvSpPr>
          <p:cNvPr id="1163" name="Google Shape;1163;p81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"/>
          <p:cNvSpPr txBox="1"/>
          <p:nvPr/>
        </p:nvSpPr>
        <p:spPr>
          <a:xfrm>
            <a:off x="2252574" y="568341"/>
            <a:ext cx="47525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4E8E"/>
              </a:buClr>
              <a:buSzPts val="2800"/>
              <a:buFont typeface="Arial"/>
              <a:buNone/>
            </a:pPr>
            <a:r>
              <a:rPr lang="tr-TR" sz="2800" b="1" i="0" u="none" strike="noStrike" cap="none">
                <a:solidFill>
                  <a:srgbClr val="004E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 i="0" u="none" strike="noStrike" cap="none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GENEL</a:t>
            </a:r>
            <a:r>
              <a:rPr lang="tr-TR" sz="2800" b="1" i="0" u="none" strike="noStrike" cap="none">
                <a:solidFill>
                  <a:srgbClr val="004E8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2800" b="1" i="0" u="none" strike="noStrike" cap="none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BİLGİLER</a:t>
            </a:r>
            <a:endParaRPr/>
          </a:p>
        </p:txBody>
      </p:sp>
      <p:sp>
        <p:nvSpPr>
          <p:cNvPr id="204" name="Google Shape;204;p6"/>
          <p:cNvSpPr/>
          <p:nvPr/>
        </p:nvSpPr>
        <p:spPr>
          <a:xfrm>
            <a:off x="6144832" y="2217594"/>
            <a:ext cx="2448272" cy="489047"/>
          </a:xfrm>
          <a:prstGeom prst="rect">
            <a:avLst/>
          </a:prstGeom>
          <a:solidFill>
            <a:srgbClr val="01AC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6"/>
          <p:cNvSpPr/>
          <p:nvPr/>
        </p:nvSpPr>
        <p:spPr>
          <a:xfrm>
            <a:off x="6360856" y="2077624"/>
            <a:ext cx="2088232" cy="398579"/>
          </a:xfrm>
          <a:prstGeom prst="rect">
            <a:avLst/>
          </a:prstGeom>
          <a:solidFill>
            <a:srgbClr val="22366B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 txBox="1"/>
          <p:nvPr/>
        </p:nvSpPr>
        <p:spPr>
          <a:xfrm>
            <a:off x="6300192" y="2123564"/>
            <a:ext cx="22322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827 Akademik Personel</a:t>
            </a:r>
            <a:endParaRPr/>
          </a:p>
        </p:txBody>
      </p:sp>
      <p:sp>
        <p:nvSpPr>
          <p:cNvPr id="207" name="Google Shape;207;p6"/>
          <p:cNvSpPr/>
          <p:nvPr/>
        </p:nvSpPr>
        <p:spPr>
          <a:xfrm>
            <a:off x="6144832" y="2946966"/>
            <a:ext cx="2448272" cy="489047"/>
          </a:xfrm>
          <a:prstGeom prst="rect">
            <a:avLst/>
          </a:prstGeom>
          <a:solidFill>
            <a:srgbClr val="01AC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>
            <a:off x="6300192" y="2852936"/>
            <a:ext cx="2088232" cy="398579"/>
          </a:xfrm>
          <a:prstGeom prst="rect">
            <a:avLst/>
          </a:prstGeom>
          <a:solidFill>
            <a:srgbClr val="22366B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 txBox="1"/>
          <p:nvPr/>
        </p:nvSpPr>
        <p:spPr>
          <a:xfrm>
            <a:off x="6360856" y="2850440"/>
            <a:ext cx="20882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296 İdari Personel</a:t>
            </a:r>
            <a:endParaRPr/>
          </a:p>
        </p:txBody>
      </p:sp>
      <p:sp>
        <p:nvSpPr>
          <p:cNvPr id="210" name="Google Shape;210;p6"/>
          <p:cNvSpPr/>
          <p:nvPr/>
        </p:nvSpPr>
        <p:spPr>
          <a:xfrm>
            <a:off x="6144832" y="3689004"/>
            <a:ext cx="2448272" cy="489047"/>
          </a:xfrm>
          <a:prstGeom prst="rect">
            <a:avLst/>
          </a:prstGeom>
          <a:solidFill>
            <a:srgbClr val="01AC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>
            <a:off x="6300192" y="3573016"/>
            <a:ext cx="2088232" cy="398579"/>
          </a:xfrm>
          <a:prstGeom prst="rect">
            <a:avLst/>
          </a:prstGeom>
          <a:solidFill>
            <a:srgbClr val="22366B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 txBox="1"/>
          <p:nvPr/>
        </p:nvSpPr>
        <p:spPr>
          <a:xfrm>
            <a:off x="6360856" y="3570992"/>
            <a:ext cx="20882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176 Sürekli İşçi</a:t>
            </a:r>
            <a:endParaRPr/>
          </a:p>
        </p:txBody>
      </p:sp>
      <p:sp>
        <p:nvSpPr>
          <p:cNvPr id="213" name="Google Shape;213;p6"/>
          <p:cNvSpPr/>
          <p:nvPr/>
        </p:nvSpPr>
        <p:spPr>
          <a:xfrm>
            <a:off x="6144832" y="4428139"/>
            <a:ext cx="2448272" cy="489047"/>
          </a:xfrm>
          <a:prstGeom prst="rect">
            <a:avLst/>
          </a:prstGeom>
          <a:solidFill>
            <a:srgbClr val="01AC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6300192" y="4312151"/>
            <a:ext cx="2088232" cy="398579"/>
          </a:xfrm>
          <a:prstGeom prst="rect">
            <a:avLst/>
          </a:prstGeom>
          <a:solidFill>
            <a:srgbClr val="22366B"/>
          </a:soli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 txBox="1"/>
          <p:nvPr/>
        </p:nvSpPr>
        <p:spPr>
          <a:xfrm>
            <a:off x="6360856" y="4310127"/>
            <a:ext cx="20882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22978 Öğrenci</a:t>
            </a:r>
            <a:endParaRPr/>
          </a:p>
        </p:txBody>
      </p:sp>
      <p:grpSp>
        <p:nvGrpSpPr>
          <p:cNvPr id="216" name="Google Shape;216;p6"/>
          <p:cNvGrpSpPr/>
          <p:nvPr/>
        </p:nvGrpSpPr>
        <p:grpSpPr>
          <a:xfrm>
            <a:off x="372698" y="1440153"/>
            <a:ext cx="5783478" cy="4039683"/>
            <a:chOff x="323528" y="1844824"/>
            <a:chExt cx="5783478" cy="4039683"/>
          </a:xfrm>
        </p:grpSpPr>
        <p:pic>
          <p:nvPicPr>
            <p:cNvPr id="217" name="Google Shape;217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528" y="1844824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1432" y="2236370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2571" y="2650130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9504" y="3169050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6"/>
            <p:cNvSpPr txBox="1"/>
            <p:nvPr/>
          </p:nvSpPr>
          <p:spPr>
            <a:xfrm>
              <a:off x="1049971" y="1925866"/>
              <a:ext cx="14391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3 Enstitü</a:t>
              </a:r>
              <a:endParaRPr/>
            </a:p>
          </p:txBody>
        </p:sp>
        <p:sp>
          <p:nvSpPr>
            <p:cNvPr id="222" name="Google Shape;222;p6"/>
            <p:cNvSpPr txBox="1"/>
            <p:nvPr/>
          </p:nvSpPr>
          <p:spPr>
            <a:xfrm>
              <a:off x="2135528" y="2754076"/>
              <a:ext cx="1655174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1 Yüksekokul</a:t>
              </a:r>
              <a:endParaRPr/>
            </a:p>
          </p:txBody>
        </p:sp>
        <p:sp>
          <p:nvSpPr>
            <p:cNvPr id="223" name="Google Shape;223;p6"/>
            <p:cNvSpPr txBox="1"/>
            <p:nvPr/>
          </p:nvSpPr>
          <p:spPr>
            <a:xfrm>
              <a:off x="2567576" y="3323292"/>
              <a:ext cx="26632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7 Meslek Yüksekokulu</a:t>
              </a:r>
              <a:endParaRPr/>
            </a:p>
          </p:txBody>
        </p:sp>
        <p:pic>
          <p:nvPicPr>
            <p:cNvPr id="224" name="Google Shape;224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7504" y="4241696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6"/>
            <p:cNvSpPr txBox="1"/>
            <p:nvPr/>
          </p:nvSpPr>
          <p:spPr>
            <a:xfrm>
              <a:off x="2625468" y="3882820"/>
              <a:ext cx="26632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1 Devlet Konservatuarı </a:t>
              </a:r>
              <a:endParaRPr/>
            </a:p>
          </p:txBody>
        </p:sp>
        <p:pic>
          <p:nvPicPr>
            <p:cNvPr id="226" name="Google Shape;226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3588" y="4776882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6"/>
            <p:cNvSpPr txBox="1"/>
            <p:nvPr/>
          </p:nvSpPr>
          <p:spPr>
            <a:xfrm>
              <a:off x="1064598" y="5484397"/>
              <a:ext cx="388843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14 Uygulama ve Araştırma Merkezi </a:t>
              </a:r>
              <a:endParaRPr/>
            </a:p>
          </p:txBody>
        </p:sp>
        <p:pic>
          <p:nvPicPr>
            <p:cNvPr id="228" name="Google Shape;228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528" y="5343841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6"/>
            <p:cNvSpPr txBox="1"/>
            <p:nvPr/>
          </p:nvSpPr>
          <p:spPr>
            <a:xfrm>
              <a:off x="2218574" y="4400195"/>
              <a:ext cx="3888432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3 Rektörlüğe Bağlı Birim</a:t>
              </a:r>
              <a:endParaRPr/>
            </a:p>
          </p:txBody>
        </p:sp>
        <p:sp>
          <p:nvSpPr>
            <p:cNvPr id="230" name="Google Shape;230;p6"/>
            <p:cNvSpPr txBox="1"/>
            <p:nvPr/>
          </p:nvSpPr>
          <p:spPr>
            <a:xfrm>
              <a:off x="1581969" y="2294561"/>
              <a:ext cx="14391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12 Fakülte</a:t>
              </a:r>
              <a:endParaRPr/>
            </a:p>
          </p:txBody>
        </p:sp>
        <p:pic>
          <p:nvPicPr>
            <p:cNvPr id="231" name="Google Shape;231;p6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1009" y="3764251"/>
              <a:ext cx="741070" cy="539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6"/>
            <p:cNvSpPr txBox="1"/>
            <p:nvPr/>
          </p:nvSpPr>
          <p:spPr>
            <a:xfrm>
              <a:off x="1607719" y="4959042"/>
              <a:ext cx="2663286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2000" b="1">
                  <a:solidFill>
                    <a:srgbClr val="538CD5"/>
                  </a:solidFill>
                  <a:latin typeface="Calibri"/>
                  <a:ea typeface="Calibri"/>
                  <a:cs typeface="Calibri"/>
                  <a:sym typeface="Calibri"/>
                </a:rPr>
                <a:t>13 Koordinatörlük</a:t>
              </a:r>
              <a:endParaRPr/>
            </a:p>
          </p:txBody>
        </p:sp>
      </p:grpSp>
      <p:sp>
        <p:nvSpPr>
          <p:cNvPr id="233" name="Google Shape;233;p6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234" name="Google Shape;234;p6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</a:t>
            </a:fld>
            <a:endParaRPr/>
          </a:p>
        </p:txBody>
      </p:sp>
      <p:sp>
        <p:nvSpPr>
          <p:cNvPr id="236" name="Google Shape;236;p6"/>
          <p:cNvSpPr txBox="1"/>
          <p:nvPr/>
        </p:nvSpPr>
        <p:spPr>
          <a:xfrm>
            <a:off x="501551" y="5867870"/>
            <a:ext cx="392152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Veriler 2021 Faaliyet Raporundan alınmıştır.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8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442" y="2275618"/>
            <a:ext cx="4211760" cy="3817678"/>
          </a:xfrm>
          <a:prstGeom prst="rect">
            <a:avLst/>
          </a:prstGeom>
          <a:noFill/>
          <a:ln>
            <a:noFill/>
          </a:ln>
        </p:spPr>
      </p:pic>
      <p:sp>
        <p:nvSpPr>
          <p:cNvPr id="1169" name="Google Shape;1169;p82"/>
          <p:cNvSpPr/>
          <p:nvPr/>
        </p:nvSpPr>
        <p:spPr>
          <a:xfrm>
            <a:off x="4860032" y="3573016"/>
            <a:ext cx="2876374" cy="1010307"/>
          </a:xfrm>
          <a:prstGeom prst="wedgeRectCallout">
            <a:avLst>
              <a:gd name="adj1" fmla="val -86594"/>
              <a:gd name="adj2" fmla="val -22910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öğrencino@ogr.klu.edu.tr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9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1200505000@ogr.klu.edu.tr</a:t>
            </a:r>
            <a:endParaRPr/>
          </a:p>
        </p:txBody>
      </p:sp>
      <p:sp>
        <p:nvSpPr>
          <p:cNvPr id="1170" name="Google Shape;1170;p82"/>
          <p:cNvSpPr/>
          <p:nvPr/>
        </p:nvSpPr>
        <p:spPr>
          <a:xfrm>
            <a:off x="231442" y="1638353"/>
            <a:ext cx="343867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Microsoft Teams</a:t>
            </a:r>
            <a:endParaRPr sz="1693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p82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172" name="Google Shape;1172;p82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60</a:t>
            </a:fld>
            <a:endParaRPr/>
          </a:p>
        </p:txBody>
      </p:sp>
      <p:sp>
        <p:nvSpPr>
          <p:cNvPr id="1174" name="Google Shape;1174;p82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83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0" name="Google Shape;1180;p8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670" y="2206800"/>
            <a:ext cx="5801114" cy="3958504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83"/>
          <p:cNvSpPr/>
          <p:nvPr/>
        </p:nvSpPr>
        <p:spPr>
          <a:xfrm>
            <a:off x="5508104" y="2843897"/>
            <a:ext cx="2664296" cy="766761"/>
          </a:xfrm>
          <a:prstGeom prst="wedgeRectCallout">
            <a:avLst>
              <a:gd name="adj1" fmla="val -113765"/>
              <a:gd name="adj2" fmla="val 38795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TC Kimlik Numaranız</a:t>
            </a:r>
            <a:endParaRPr/>
          </a:p>
        </p:txBody>
      </p:sp>
      <p:sp>
        <p:nvSpPr>
          <p:cNvPr id="1182" name="Google Shape;1182;p83"/>
          <p:cNvSpPr/>
          <p:nvPr/>
        </p:nvSpPr>
        <p:spPr>
          <a:xfrm>
            <a:off x="231621" y="1518918"/>
            <a:ext cx="343867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Microsoft Teams</a:t>
            </a:r>
            <a:endParaRPr sz="1693" b="1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83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184" name="Google Shape;1184;p83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61</a:t>
            </a:fld>
            <a:endParaRPr/>
          </a:p>
        </p:txBody>
      </p:sp>
      <p:sp>
        <p:nvSpPr>
          <p:cNvPr id="1186" name="Google Shape;1186;p83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84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2" name="Google Shape;1192;p8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28" y="2204864"/>
            <a:ext cx="5151924" cy="3312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84"/>
          <p:cNvSpPr/>
          <p:nvPr/>
        </p:nvSpPr>
        <p:spPr>
          <a:xfrm>
            <a:off x="5292080" y="5512585"/>
            <a:ext cx="3600400" cy="785166"/>
          </a:xfrm>
          <a:prstGeom prst="wedgeRectCallout">
            <a:avLst>
              <a:gd name="adj1" fmla="val -141157"/>
              <a:gd name="adj2" fmla="val -149314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Dersleriniz bu bölümde listelenecek</a:t>
            </a:r>
            <a:endParaRPr/>
          </a:p>
        </p:txBody>
      </p:sp>
      <p:sp>
        <p:nvSpPr>
          <p:cNvPr id="1194" name="Google Shape;1194;p84"/>
          <p:cNvSpPr/>
          <p:nvPr/>
        </p:nvSpPr>
        <p:spPr>
          <a:xfrm>
            <a:off x="323528" y="1527781"/>
            <a:ext cx="343867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Microsoft Teams</a:t>
            </a:r>
            <a:endParaRPr sz="1693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84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196" name="Google Shape;1196;p84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62</a:t>
            </a:fld>
            <a:endParaRPr/>
          </a:p>
        </p:txBody>
      </p:sp>
      <p:sp>
        <p:nvSpPr>
          <p:cNvPr id="1198" name="Google Shape;1198;p8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85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4" name="Google Shape;1204;p8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26" y="3475033"/>
            <a:ext cx="7768825" cy="21206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85"/>
          <p:cNvSpPr/>
          <p:nvPr/>
        </p:nvSpPr>
        <p:spPr>
          <a:xfrm>
            <a:off x="3275856" y="2639938"/>
            <a:ext cx="4176464" cy="901798"/>
          </a:xfrm>
          <a:prstGeom prst="wedgeRectCallout">
            <a:avLst>
              <a:gd name="adj1" fmla="val -76540"/>
              <a:gd name="adj2" fmla="val 175445"/>
            </a:avLst>
          </a:prstGeom>
          <a:gradFill>
            <a:gsLst>
              <a:gs pos="0">
                <a:srgbClr val="29859E"/>
              </a:gs>
              <a:gs pos="80000">
                <a:srgbClr val="36B0D0"/>
              </a:gs>
              <a:gs pos="100000">
                <a:srgbClr val="33B3D5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Derse girmek için katıl  düğmesine tıklamanız gerekmektedir.</a:t>
            </a:r>
            <a:endParaRPr/>
          </a:p>
        </p:txBody>
      </p:sp>
      <p:sp>
        <p:nvSpPr>
          <p:cNvPr id="1206" name="Google Shape;1206;p85"/>
          <p:cNvSpPr/>
          <p:nvPr/>
        </p:nvSpPr>
        <p:spPr>
          <a:xfrm>
            <a:off x="292154" y="1765929"/>
            <a:ext cx="343867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Microsoft Teams</a:t>
            </a:r>
            <a:endParaRPr sz="1693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85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208" name="Google Shape;1208;p85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63</a:t>
            </a:fld>
            <a:endParaRPr/>
          </a:p>
        </p:txBody>
      </p:sp>
      <p:sp>
        <p:nvSpPr>
          <p:cNvPr id="1210" name="Google Shape;1210;p8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86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6" name="Google Shape;1216;p8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54" y="1556792"/>
            <a:ext cx="4999926" cy="4457723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86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218" name="Google Shape;1218;p86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64</a:t>
            </a:fld>
            <a:endParaRPr/>
          </a:p>
        </p:txBody>
      </p:sp>
      <p:sp>
        <p:nvSpPr>
          <p:cNvPr id="1220" name="Google Shape;1220;p86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87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87"/>
          <p:cNvSpPr/>
          <p:nvPr/>
        </p:nvSpPr>
        <p:spPr>
          <a:xfrm>
            <a:off x="257331" y="2553208"/>
            <a:ext cx="4214534" cy="2486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82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Genel Dersleri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Atatürk İlkeleri ve İnkılap Tarihi I-II,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Türk dili I-II, 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Yabancı dil  I-II,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Temel Bilgi Teknolojileri Kullanımı,</a:t>
            </a:r>
            <a:endParaRPr/>
          </a:p>
          <a:p>
            <a:pPr marL="520806" marR="0" lvl="1" indent="-241950" algn="l" rtl="0">
              <a:spcBef>
                <a:spcPts val="1588"/>
              </a:spcBef>
              <a:spcAft>
                <a:spcPts val="0"/>
              </a:spcAft>
              <a:buClr>
                <a:srgbClr val="3177BC"/>
              </a:buClr>
              <a:buSzPts val="1482"/>
              <a:buFont typeface="Noto Sans Symbols"/>
              <a:buChar char="▪"/>
            </a:pPr>
            <a:r>
              <a:rPr lang="tr-TR" sz="1482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Mühendislikte Ofis Uygulamaları</a:t>
            </a:r>
            <a:endParaRPr/>
          </a:p>
        </p:txBody>
      </p:sp>
      <p:sp>
        <p:nvSpPr>
          <p:cNvPr id="1227" name="Google Shape;1227;p87"/>
          <p:cNvSpPr/>
          <p:nvPr/>
        </p:nvSpPr>
        <p:spPr>
          <a:xfrm>
            <a:off x="4628222" y="3589863"/>
            <a:ext cx="2520446" cy="75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82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Ara Sınavlar Uzaktan</a:t>
            </a:r>
            <a:endParaRPr/>
          </a:p>
          <a:p>
            <a:pPr marL="0" marR="0" lvl="0" indent="0" algn="l" rtl="0">
              <a:spcBef>
                <a:spcPts val="1588"/>
              </a:spcBef>
              <a:spcAft>
                <a:spcPts val="0"/>
              </a:spcAft>
              <a:buNone/>
            </a:pPr>
            <a:r>
              <a:rPr lang="tr-TR" sz="1482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Sınavları yüz yüze</a:t>
            </a:r>
            <a:endParaRPr sz="1482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87"/>
          <p:cNvSpPr/>
          <p:nvPr/>
        </p:nvSpPr>
        <p:spPr>
          <a:xfrm>
            <a:off x="3809589" y="2743219"/>
            <a:ext cx="662276" cy="2269329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87"/>
          <p:cNvSpPr/>
          <p:nvPr/>
        </p:nvSpPr>
        <p:spPr>
          <a:xfrm>
            <a:off x="292154" y="1719818"/>
            <a:ext cx="343867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Sınavlar</a:t>
            </a:r>
            <a:endParaRPr/>
          </a:p>
        </p:txBody>
      </p:sp>
      <p:sp>
        <p:nvSpPr>
          <p:cNvPr id="1230" name="Google Shape;1230;p87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231" name="Google Shape;1231;p87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65</a:t>
            </a:fld>
            <a:endParaRPr/>
          </a:p>
        </p:txBody>
      </p:sp>
      <p:sp>
        <p:nvSpPr>
          <p:cNvPr id="1233" name="Google Shape;1233;p87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8" name="Google Shape;1238;p8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331" y="3790866"/>
            <a:ext cx="3528392" cy="245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8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45" y="2181355"/>
            <a:ext cx="7222883" cy="149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8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5936" y="3710255"/>
            <a:ext cx="3528392" cy="253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p88"/>
          <p:cNvSpPr/>
          <p:nvPr/>
        </p:nvSpPr>
        <p:spPr>
          <a:xfrm>
            <a:off x="323331" y="1628800"/>
            <a:ext cx="343867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Kılavuzlar</a:t>
            </a:r>
            <a:endParaRPr/>
          </a:p>
        </p:txBody>
      </p:sp>
      <p:sp>
        <p:nvSpPr>
          <p:cNvPr id="1242" name="Google Shape;1242;p88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243" name="Google Shape;1243;p88" descr="C:\Users\asus\Desktop\logo.gif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66</a:t>
            </a:fld>
            <a:endParaRPr/>
          </a:p>
        </p:txBody>
      </p:sp>
      <p:sp>
        <p:nvSpPr>
          <p:cNvPr id="1245" name="Google Shape;1245;p8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89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1" name="Google Shape;1251;p89"/>
          <p:cNvSpPr/>
          <p:nvPr/>
        </p:nvSpPr>
        <p:spPr>
          <a:xfrm>
            <a:off x="5547469" y="1990760"/>
            <a:ext cx="184731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2" name="Google Shape;1252;p89"/>
          <p:cNvGrpSpPr/>
          <p:nvPr/>
        </p:nvGrpSpPr>
        <p:grpSpPr>
          <a:xfrm>
            <a:off x="292154" y="2500408"/>
            <a:ext cx="4135830" cy="1720680"/>
            <a:chOff x="-1" y="1"/>
            <a:chExt cx="4114800" cy="1885950"/>
          </a:xfrm>
        </p:grpSpPr>
        <p:sp>
          <p:nvSpPr>
            <p:cNvPr id="1253" name="Google Shape;1253;p89"/>
            <p:cNvSpPr/>
            <p:nvPr/>
          </p:nvSpPr>
          <p:spPr>
            <a:xfrm rot="-5400000">
              <a:off x="1114424" y="-1114424"/>
              <a:ext cx="1885950" cy="4114800"/>
            </a:xfrm>
            <a:prstGeom prst="round1Rect">
              <a:avLst>
                <a:gd name="adj" fmla="val 16667"/>
              </a:avLst>
            </a:prstGeom>
            <a:solidFill>
              <a:srgbClr val="20586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9"/>
            <p:cNvSpPr txBox="1"/>
            <p:nvPr/>
          </p:nvSpPr>
          <p:spPr>
            <a:xfrm>
              <a:off x="-1" y="1"/>
              <a:ext cx="4114800" cy="1885950"/>
            </a:xfrm>
            <a:prstGeom prst="rect">
              <a:avLst/>
            </a:prstGeom>
            <a:solidFill>
              <a:srgbClr val="205867"/>
            </a:solidFill>
            <a:ln>
              <a:noFill/>
            </a:ln>
          </p:spPr>
          <p:txBody>
            <a:bodyPr spcFirstLastPara="1" wrap="square" lIns="94075" tIns="94075" rIns="94075" bIns="94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32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Kırklareli Üniversitesi Ana Sayfası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63"/>
                </a:spcBef>
                <a:spcAft>
                  <a:spcPts val="0"/>
                </a:spcAft>
                <a:buNone/>
              </a:pPr>
              <a:r>
                <a:rPr lang="tr-TR" sz="132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https://www.klu.edu.tr/</a:t>
              </a:r>
              <a:endParaRPr/>
            </a:p>
          </p:txBody>
        </p:sp>
      </p:grpSp>
      <p:grpSp>
        <p:nvGrpSpPr>
          <p:cNvPr id="1255" name="Google Shape;1255;p89"/>
          <p:cNvGrpSpPr/>
          <p:nvPr/>
        </p:nvGrpSpPr>
        <p:grpSpPr>
          <a:xfrm>
            <a:off x="4873674" y="2564904"/>
            <a:ext cx="3586758" cy="1728192"/>
            <a:chOff x="4114799" y="1885950"/>
            <a:chExt cx="4114801" cy="1885950"/>
          </a:xfrm>
        </p:grpSpPr>
        <p:sp>
          <p:nvSpPr>
            <p:cNvPr id="1256" name="Google Shape;1256;p89"/>
            <p:cNvSpPr/>
            <p:nvPr/>
          </p:nvSpPr>
          <p:spPr>
            <a:xfrm rot="5400000">
              <a:off x="5229225" y="771525"/>
              <a:ext cx="1885950" cy="4114800"/>
            </a:xfrm>
            <a:prstGeom prst="round1Rect">
              <a:avLst>
                <a:gd name="adj" fmla="val 16667"/>
              </a:avLst>
            </a:prstGeom>
            <a:solidFill>
              <a:srgbClr val="0070C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9"/>
            <p:cNvSpPr txBox="1"/>
            <p:nvPr/>
          </p:nvSpPr>
          <p:spPr>
            <a:xfrm>
              <a:off x="4114799" y="1885951"/>
              <a:ext cx="4114800" cy="188594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4075" tIns="94075" rIns="94075" bIns="94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32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Biriminizin ve Bölümünüzün web Sayfası</a:t>
              </a:r>
              <a:endParaRPr/>
            </a:p>
          </p:txBody>
        </p:sp>
      </p:grpSp>
      <p:grpSp>
        <p:nvGrpSpPr>
          <p:cNvPr id="1258" name="Google Shape;1258;p89"/>
          <p:cNvGrpSpPr/>
          <p:nvPr/>
        </p:nvGrpSpPr>
        <p:grpSpPr>
          <a:xfrm>
            <a:off x="4897048" y="4491377"/>
            <a:ext cx="3563384" cy="1601917"/>
            <a:chOff x="4114800" y="0"/>
            <a:chExt cx="4114800" cy="1885950"/>
          </a:xfrm>
        </p:grpSpPr>
        <p:sp>
          <p:nvSpPr>
            <p:cNvPr id="1259" name="Google Shape;1259;p89"/>
            <p:cNvSpPr/>
            <p:nvPr/>
          </p:nvSpPr>
          <p:spPr>
            <a:xfrm>
              <a:off x="4114800" y="0"/>
              <a:ext cx="4114800" cy="1885950"/>
            </a:xfrm>
            <a:prstGeom prst="round1Rect">
              <a:avLst>
                <a:gd name="adj" fmla="val 16667"/>
              </a:avLst>
            </a:prstGeom>
            <a:solidFill>
              <a:srgbClr val="36609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9"/>
            <p:cNvSpPr txBox="1"/>
            <p:nvPr/>
          </p:nvSpPr>
          <p:spPr>
            <a:xfrm>
              <a:off x="4114800" y="0"/>
              <a:ext cx="4114800" cy="1885950"/>
            </a:xfrm>
            <a:prstGeom prst="rect">
              <a:avLst/>
            </a:prstGeom>
            <a:solidFill>
              <a:srgbClr val="366092"/>
            </a:solidFill>
            <a:ln>
              <a:noFill/>
            </a:ln>
          </p:spPr>
          <p:txBody>
            <a:bodyPr spcFirstLastPara="1" wrap="square" lIns="94075" tIns="94075" rIns="94075" bIns="94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32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63"/>
                </a:spcBef>
                <a:spcAft>
                  <a:spcPts val="0"/>
                </a:spcAft>
                <a:buNone/>
              </a:pPr>
              <a:r>
                <a:rPr lang="tr-TR" sz="132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https://obs.klu.edu.tr/ </a:t>
              </a:r>
              <a:endParaRPr/>
            </a:p>
          </p:txBody>
        </p:sp>
      </p:grpSp>
      <p:grpSp>
        <p:nvGrpSpPr>
          <p:cNvPr id="1261" name="Google Shape;1261;p89"/>
          <p:cNvGrpSpPr/>
          <p:nvPr/>
        </p:nvGrpSpPr>
        <p:grpSpPr>
          <a:xfrm>
            <a:off x="322786" y="4491378"/>
            <a:ext cx="4033190" cy="1601918"/>
            <a:chOff x="0" y="1885949"/>
            <a:chExt cx="4114800" cy="1885951"/>
          </a:xfrm>
        </p:grpSpPr>
        <p:sp>
          <p:nvSpPr>
            <p:cNvPr id="1262" name="Google Shape;1262;p89"/>
            <p:cNvSpPr/>
            <p:nvPr/>
          </p:nvSpPr>
          <p:spPr>
            <a:xfrm rot="10800000">
              <a:off x="0" y="1885950"/>
              <a:ext cx="4114800" cy="1885950"/>
            </a:xfrm>
            <a:prstGeom prst="round1Rect">
              <a:avLst>
                <a:gd name="adj" fmla="val 16667"/>
              </a:avLst>
            </a:prstGeom>
            <a:solidFill>
              <a:srgbClr val="00206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9"/>
            <p:cNvSpPr txBox="1"/>
            <p:nvPr/>
          </p:nvSpPr>
          <p:spPr>
            <a:xfrm>
              <a:off x="0" y="1885949"/>
              <a:ext cx="4114800" cy="188595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spcFirstLastPara="1" wrap="square" lIns="94075" tIns="94075" rIns="94075" bIns="94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32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KLUZEM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63"/>
                </a:spcBef>
                <a:spcAft>
                  <a:spcPts val="0"/>
                </a:spcAft>
                <a:buNone/>
              </a:pPr>
              <a:r>
                <a:rPr lang="tr-TR" sz="1323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https://kluzem.klu.edu.tr/</a:t>
              </a:r>
              <a:endParaRPr/>
            </a:p>
          </p:txBody>
        </p:sp>
      </p:grpSp>
      <p:sp>
        <p:nvSpPr>
          <p:cNvPr id="1264" name="Google Shape;1264;p89"/>
          <p:cNvSpPr/>
          <p:nvPr/>
        </p:nvSpPr>
        <p:spPr>
          <a:xfrm>
            <a:off x="292154" y="1723982"/>
            <a:ext cx="3438678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Önemli Site ve Sistemler</a:t>
            </a:r>
            <a:endParaRPr/>
          </a:p>
        </p:txBody>
      </p:sp>
      <p:sp>
        <p:nvSpPr>
          <p:cNvPr id="1265" name="Google Shape;1265;p89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266" name="Google Shape;1266;p89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67</a:t>
            </a:fld>
            <a:endParaRPr/>
          </a:p>
        </p:txBody>
      </p:sp>
      <p:sp>
        <p:nvSpPr>
          <p:cNvPr id="1268" name="Google Shape;1268;p89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90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90"/>
          <p:cNvSpPr/>
          <p:nvPr/>
        </p:nvSpPr>
        <p:spPr>
          <a:xfrm>
            <a:off x="5547469" y="1990760"/>
            <a:ext cx="184731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90"/>
          <p:cNvSpPr/>
          <p:nvPr/>
        </p:nvSpPr>
        <p:spPr>
          <a:xfrm>
            <a:off x="4427023" y="1562835"/>
            <a:ext cx="2425622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7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https://ebp.klu.edu.tr/</a:t>
            </a:r>
            <a:endParaRPr/>
          </a:p>
        </p:txBody>
      </p:sp>
      <p:pic>
        <p:nvPicPr>
          <p:cNvPr id="1276" name="Google Shape;1276;p9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52" y="2338296"/>
            <a:ext cx="8572086" cy="353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90"/>
          <p:cNvSpPr/>
          <p:nvPr/>
        </p:nvSpPr>
        <p:spPr>
          <a:xfrm>
            <a:off x="-126534" y="1589134"/>
            <a:ext cx="3408474" cy="35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Eğitim Bilgi Paketi (EBP)</a:t>
            </a:r>
            <a:endParaRPr sz="1693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90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279" name="Google Shape;1279;p90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68</a:t>
            </a:fld>
            <a:endParaRPr/>
          </a:p>
        </p:txBody>
      </p:sp>
      <p:sp>
        <p:nvSpPr>
          <p:cNvPr id="1281" name="Google Shape;1281;p90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91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91"/>
          <p:cNvSpPr/>
          <p:nvPr/>
        </p:nvSpPr>
        <p:spPr>
          <a:xfrm>
            <a:off x="5547469" y="1990760"/>
            <a:ext cx="184731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8" name="Google Shape;1288;p91"/>
          <p:cNvSpPr/>
          <p:nvPr/>
        </p:nvSpPr>
        <p:spPr>
          <a:xfrm>
            <a:off x="4334658" y="1634845"/>
            <a:ext cx="2425622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7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https://ogrdestek.klu.edu.tr/</a:t>
            </a:r>
            <a:endParaRPr/>
          </a:p>
        </p:txBody>
      </p:sp>
      <p:pic>
        <p:nvPicPr>
          <p:cNvPr id="1289" name="Google Shape;1289;p9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465" y="2090263"/>
            <a:ext cx="6948436" cy="463408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91"/>
          <p:cNvSpPr/>
          <p:nvPr/>
        </p:nvSpPr>
        <p:spPr>
          <a:xfrm>
            <a:off x="-180528" y="1634845"/>
            <a:ext cx="3094245" cy="35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93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Öğrenci Destek Sistemi</a:t>
            </a:r>
            <a:endParaRPr sz="1693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91"/>
          <p:cNvSpPr/>
          <p:nvPr/>
        </p:nvSpPr>
        <p:spPr>
          <a:xfrm>
            <a:off x="292154" y="958017"/>
            <a:ext cx="589333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Uzaktan Eğitim Sistemleri</a:t>
            </a:r>
            <a:endParaRPr/>
          </a:p>
        </p:txBody>
      </p:sp>
      <p:pic>
        <p:nvPicPr>
          <p:cNvPr id="1292" name="Google Shape;1292;p91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69</a:t>
            </a:fld>
            <a:endParaRPr/>
          </a:p>
        </p:txBody>
      </p:sp>
      <p:sp>
        <p:nvSpPr>
          <p:cNvPr id="1294" name="Google Shape;1294;p91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3861048"/>
            <a:ext cx="7665196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648" y="1274246"/>
            <a:ext cx="3712116" cy="215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8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273694"/>
            <a:ext cx="3822956" cy="215037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8"/>
          <p:cNvSpPr txBox="1"/>
          <p:nvPr/>
        </p:nvSpPr>
        <p:spPr>
          <a:xfrm>
            <a:off x="0" y="3491716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tr-TR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REKTÖRLÜK</a:t>
            </a:r>
            <a:endParaRPr/>
          </a:p>
        </p:txBody>
      </p:sp>
      <p:sp>
        <p:nvSpPr>
          <p:cNvPr id="279" name="Google Shape;279;p8"/>
          <p:cNvSpPr txBox="1"/>
          <p:nvPr/>
        </p:nvSpPr>
        <p:spPr>
          <a:xfrm>
            <a:off x="-35496" y="855876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tr-TR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KAYALI YERLEŞKESİ ANA GİRİŞİ</a:t>
            </a:r>
            <a:endParaRPr/>
          </a:p>
        </p:txBody>
      </p:sp>
      <p:sp>
        <p:nvSpPr>
          <p:cNvPr id="280" name="Google Shape;280;p8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24397C"/>
                </a:solidFill>
                <a:latin typeface="Calibri"/>
                <a:ea typeface="Calibri"/>
                <a:cs typeface="Calibri"/>
                <a:sym typeface="Calibri"/>
              </a:rPr>
              <a:t>YERLEŞKE GÖRSELLERİ</a:t>
            </a:r>
            <a:endParaRPr/>
          </a:p>
        </p:txBody>
      </p:sp>
      <p:sp>
        <p:nvSpPr>
          <p:cNvPr id="281" name="Google Shape;281;p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282" name="Google Shape;282;p8" descr="C:\Users\asus\Desktop\logo.gif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</a:t>
            </a:fld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92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Toplumla İlişkiler Koordinatörlüğü</a:t>
            </a:r>
            <a:endParaRPr/>
          </a:p>
        </p:txBody>
      </p:sp>
      <p:sp>
        <p:nvSpPr>
          <p:cNvPr id="1300" name="Google Shape;1300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70</a:t>
            </a:fld>
            <a:endParaRPr/>
          </a:p>
        </p:txBody>
      </p:sp>
      <p:pic>
        <p:nvPicPr>
          <p:cNvPr id="1301" name="Google Shape;1301;p92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92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94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18" name="Google Shape;1318;p94"/>
          <p:cNvGraphicFramePr/>
          <p:nvPr/>
        </p:nvGraphicFramePr>
        <p:xfrm>
          <a:off x="4655296" y="2551540"/>
          <a:ext cx="2441500" cy="2733950"/>
        </p:xfrm>
        <a:graphic>
          <a:graphicData uri="http://schemas.openxmlformats.org/drawingml/2006/table">
            <a:tbl>
              <a:tblPr firstRow="1" bandRow="1">
                <a:noFill/>
                <a:tableStyleId>{F98AFB39-805F-4FEF-831E-A944EDD6E943}</a:tableStyleId>
              </a:tblPr>
              <a:tblGrid>
                <a:gridCol w="244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33950"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 i="0">
                        <a:solidFill>
                          <a:srgbClr val="BFBFB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8375" marR="48375" marT="24200" marB="242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19" name="Google Shape;1319;p94"/>
          <p:cNvSpPr/>
          <p:nvPr/>
        </p:nvSpPr>
        <p:spPr>
          <a:xfrm>
            <a:off x="318850" y="1799684"/>
            <a:ext cx="4571047" cy="34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Proje Alanları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3130" algn="just" rtl="0">
              <a:spcBef>
                <a:spcPts val="635"/>
              </a:spcBef>
              <a:spcAft>
                <a:spcPts val="0"/>
              </a:spcAft>
              <a:buClr>
                <a:srgbClr val="9999FF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Üniversitemiz</a:t>
            </a:r>
            <a:r>
              <a:rPr lang="tr-T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Toplumsal </a:t>
            </a:r>
            <a:r>
              <a:rPr lang="tr-T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Yaşama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Katkı </a:t>
            </a:r>
            <a:r>
              <a:rPr lang="tr-T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Eylem Planı – 2019’da toplumsal katkı faaliyetleri ulusal ve bölgesel bağlamda </a:t>
            </a:r>
            <a:r>
              <a:rPr lang="tr-TR" sz="2000" b="1" i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8 temada</a:t>
            </a:r>
            <a:r>
              <a:rPr lang="tr-T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faaliyet alanı olarak belirlenmiştir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  Bu temalar;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just" rtl="0">
              <a:spcBef>
                <a:spcPts val="0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635"/>
              </a:spcBef>
              <a:spcAft>
                <a:spcPts val="0"/>
              </a:spcAft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l" rtl="0">
              <a:spcBef>
                <a:spcPts val="1270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0" name="Google Shape;1320;p94"/>
          <p:cNvSpPr txBox="1"/>
          <p:nvPr/>
        </p:nvSpPr>
        <p:spPr>
          <a:xfrm>
            <a:off x="384224" y="4338943"/>
            <a:ext cx="1082356" cy="1279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Eğitim</a:t>
            </a:r>
            <a:endParaRPr sz="2000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Bilim</a:t>
            </a:r>
            <a:endParaRPr/>
          </a:p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Kültür </a:t>
            </a:r>
            <a:endParaRPr/>
          </a:p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Spor</a:t>
            </a:r>
            <a:endParaRPr sz="2000">
              <a:solidFill>
                <a:srgbClr val="3366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1" name="Google Shape;1321;p94"/>
          <p:cNvSpPr txBox="1"/>
          <p:nvPr/>
        </p:nvSpPr>
        <p:spPr>
          <a:xfrm>
            <a:off x="1700337" y="4343378"/>
            <a:ext cx="2297722" cy="144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Sanat</a:t>
            </a:r>
            <a:endParaRPr/>
          </a:p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Sağlık</a:t>
            </a:r>
            <a:endParaRPr/>
          </a:p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Sosyal Sorumluluk </a:t>
            </a:r>
            <a:endParaRPr/>
          </a:p>
          <a:p>
            <a:pPr marL="181463" marR="0" lvl="0" indent="-181463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 b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Doğa ve Çevre</a:t>
            </a:r>
            <a:endParaRPr/>
          </a:p>
          <a:p>
            <a:pPr marL="181463" marR="0" lvl="0" indent="-11256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Noto Sans Symbols"/>
              <a:buNone/>
            </a:pPr>
            <a:endParaRPr sz="1085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2" name="Google Shape;1322;p94" descr="kişi, poz, grup, dik içeren bir resim&#10;&#10;Açıklama otomatik olarak oluşturuldu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844" y="3918139"/>
            <a:ext cx="2878661" cy="223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p94" descr="kişi, poz, grup, dik içeren bir resim&#10;&#10;Açıklama otomatik olarak oluşturuldu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3317" y="1481208"/>
            <a:ext cx="2783714" cy="212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94" descr="C:\Users\asus\Desktop\logo.gif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94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1326" name="Google Shape;1326;p94"/>
          <p:cNvSpPr/>
          <p:nvPr/>
        </p:nvSpPr>
        <p:spPr>
          <a:xfrm>
            <a:off x="290241" y="844977"/>
            <a:ext cx="462921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Sosyal Sorumluluk ve Duyarlılık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95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95"/>
          <p:cNvSpPr/>
          <p:nvPr/>
        </p:nvSpPr>
        <p:spPr>
          <a:xfrm>
            <a:off x="370831" y="1684957"/>
            <a:ext cx="3697113" cy="1730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Sosyal Sorumluluk Projelerinde Kimler Görev Alıyor?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just" rtl="0">
              <a:spcBef>
                <a:spcPts val="635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just" rtl="0">
              <a:spcBef>
                <a:spcPts val="0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just" rtl="0">
              <a:spcBef>
                <a:spcPts val="0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46023" algn="l" rtl="0">
              <a:spcBef>
                <a:spcPts val="635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95"/>
          <p:cNvSpPr txBox="1"/>
          <p:nvPr/>
        </p:nvSpPr>
        <p:spPr>
          <a:xfrm>
            <a:off x="370831" y="2596365"/>
            <a:ext cx="3409081" cy="2813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181463" marR="0" lvl="0" indent="-181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Öğrenciler</a:t>
            </a:r>
            <a:endParaRPr/>
          </a:p>
          <a:p>
            <a:pPr marL="181463" marR="0" lvl="0" indent="-181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Akademik ve İdari Personel</a:t>
            </a:r>
            <a:endParaRPr/>
          </a:p>
          <a:p>
            <a:pPr marL="181463" marR="0" lvl="0" indent="-181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Kamu Kurumları</a:t>
            </a:r>
            <a:endParaRPr/>
          </a:p>
          <a:p>
            <a:pPr marL="181463" marR="0" lvl="0" indent="-181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Sivil Toplum Kuruluşları</a:t>
            </a:r>
            <a:endParaRPr/>
          </a:p>
          <a:p>
            <a:pPr marL="181463" marR="0" lvl="0" indent="-1814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Özel Sektör</a:t>
            </a:r>
            <a:endParaRPr/>
          </a:p>
          <a:p>
            <a:pPr marL="181463" marR="0" lvl="0" indent="-8735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2"/>
              <a:buFont typeface="Noto Sans Symbols"/>
              <a:buNone/>
            </a:pPr>
            <a:endParaRPr sz="1482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1463" marR="0" lvl="0" indent="-8735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2"/>
              <a:buFont typeface="Noto Sans Symbols"/>
              <a:buNone/>
            </a:pPr>
            <a:endParaRPr sz="1482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4" name="Google Shape;1334;p95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95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1336" name="Google Shape;1336;p95"/>
          <p:cNvSpPr/>
          <p:nvPr/>
        </p:nvSpPr>
        <p:spPr>
          <a:xfrm>
            <a:off x="290241" y="844977"/>
            <a:ext cx="462921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Sosyal Sorumluluk ve Duyarlılık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95"/>
          <p:cNvSpPr/>
          <p:nvPr/>
        </p:nvSpPr>
        <p:spPr>
          <a:xfrm>
            <a:off x="4349689" y="1638676"/>
            <a:ext cx="4308392" cy="3816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Yürütülen Sosyal Sorumluluk Projelerinde Öğrenciler Nasıl Görev Alabilir?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3130" algn="l" rtl="0">
              <a:spcBef>
                <a:spcPts val="635"/>
              </a:spcBef>
              <a:spcAft>
                <a:spcPts val="0"/>
              </a:spcAft>
              <a:buClr>
                <a:srgbClr val="9999FF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40130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Öğrencilerimiz, Üniversitemize adım attıkları ilk andan itibaren toplumsal problemlere çözüm üretmek için bölümleri ile ilgili veya ilgi duydukları alanlarda gerçekleştirilen/ gerçekleştirilecek sosyal sorumluluk projelerinde aktif görev alabilmektedir.</a:t>
            </a:r>
            <a:endParaRPr/>
          </a:p>
          <a:p>
            <a:pPr marL="140130" marR="0" lvl="0" indent="-46023" algn="l" rtl="0">
              <a:spcBef>
                <a:spcPts val="635"/>
              </a:spcBef>
              <a:spcAft>
                <a:spcPts val="0"/>
              </a:spcAft>
              <a:buClr>
                <a:srgbClr val="9999FF"/>
              </a:buClr>
              <a:buSzPts val="1482"/>
              <a:buFont typeface="Noto Sans Symbols"/>
              <a:buNone/>
            </a:pPr>
            <a:endParaRPr sz="148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97"/>
          <p:cNvSpPr/>
          <p:nvPr/>
        </p:nvSpPr>
        <p:spPr>
          <a:xfrm>
            <a:off x="490225" y="2476877"/>
            <a:ext cx="4000514" cy="238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27620" marR="0" lvl="0" indent="-79784" algn="just" rtl="0">
              <a:spcBef>
                <a:spcPts val="0"/>
              </a:spcBef>
              <a:spcAft>
                <a:spcPts val="0"/>
              </a:spcAft>
              <a:buClr>
                <a:srgbClr val="6666FF"/>
              </a:buClr>
              <a:buSzPts val="953"/>
              <a:buFont typeface="Noto Sans Symbols"/>
              <a:buNone/>
            </a:pPr>
            <a:endParaRPr sz="9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97"/>
          <p:cNvSpPr/>
          <p:nvPr/>
        </p:nvSpPr>
        <p:spPr>
          <a:xfrm>
            <a:off x="788038" y="323012"/>
            <a:ext cx="6448258" cy="22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375" tIns="24175" rIns="48375" bIns="24175" anchor="t" anchorCtr="0">
            <a:spAutoFit/>
          </a:bodyPr>
          <a:lstStyle/>
          <a:p>
            <a:pPr marL="95772" marR="0" lvl="0" indent="-95772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Yürüttüğümüz Sosyal Sorumluluk Projeleri Nelerdir?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0130" marR="0" lvl="0" indent="-13130" algn="l" rtl="0">
              <a:spcBef>
                <a:spcPts val="635"/>
              </a:spcBef>
              <a:spcAft>
                <a:spcPts val="0"/>
              </a:spcAft>
              <a:buClr>
                <a:srgbClr val="9999FF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950" marR="0" lvl="0" indent="-241950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Kırklareli Üniversitesi sosyal sorumluluk</a:t>
            </a:r>
            <a:r>
              <a:rPr lang="tr-TR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projelerine büyük önem vermektedir.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950" marR="0" lvl="0" indent="-241950" algn="l" rtl="0">
              <a:spcBef>
                <a:spcPts val="0"/>
              </a:spcBef>
              <a:spcAft>
                <a:spcPts val="0"/>
              </a:spcAft>
              <a:buClr>
                <a:srgbClr val="336699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Bugüne kadar kamu ve sivil toplum kuruluşları ile </a:t>
            </a:r>
            <a:r>
              <a:rPr lang="tr-TR" sz="2000" b="1" i="1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66 </a:t>
            </a:r>
            <a:r>
              <a:rPr lang="tr-T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ikili işbirliği anlaşması imzalanmıştır.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3" name="Google Shape;1353;p97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97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1355" name="Google Shape;1355;p97" descr="metin, iç mekan, kişi içeren bir resim&#10;&#10;Açıklama otomatik olarak oluşturuldu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038" y="2885970"/>
            <a:ext cx="6847802" cy="33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98"/>
          <p:cNvSpPr txBox="1">
            <a:spLocks noGrp="1"/>
          </p:cNvSpPr>
          <p:nvPr>
            <p:ph type="body" idx="1"/>
          </p:nvPr>
        </p:nvSpPr>
        <p:spPr>
          <a:xfrm>
            <a:off x="445539" y="119675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</a:pPr>
            <a:r>
              <a:rPr lang="tr-TR" sz="4000" b="1">
                <a:solidFill>
                  <a:schemeClr val="dk2"/>
                </a:solidFill>
              </a:rPr>
              <a:t>Engelsiz Üniversite Koordinatörlüğü</a:t>
            </a:r>
            <a:endParaRPr/>
          </a:p>
        </p:txBody>
      </p:sp>
      <p:sp>
        <p:nvSpPr>
          <p:cNvPr id="1361" name="Google Shape;1361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74</a:t>
            </a:fld>
            <a:endParaRPr/>
          </a:p>
        </p:txBody>
      </p:sp>
      <p:pic>
        <p:nvPicPr>
          <p:cNvPr id="1362" name="Google Shape;1362;p98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98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99"/>
          <p:cNvSpPr txBox="1">
            <a:spLocks noGrp="1"/>
          </p:cNvSpPr>
          <p:nvPr>
            <p:ph type="body" idx="1"/>
          </p:nvPr>
        </p:nvSpPr>
        <p:spPr>
          <a:xfrm>
            <a:off x="278166" y="1772816"/>
            <a:ext cx="6670097" cy="28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</a:pPr>
            <a:r>
              <a:rPr lang="tr-TR" sz="2000" b="1">
                <a:solidFill>
                  <a:srgbClr val="003366"/>
                </a:solidFill>
              </a:rPr>
              <a:t>Birimimiz ve Faaliyetleri </a:t>
            </a:r>
            <a:endParaRPr sz="2000">
              <a:solidFill>
                <a:srgbClr val="3F3F3F"/>
              </a:solidFill>
            </a:endParaRPr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Koordinatörlüğümüz üniversitemiz programlarında öğrenim gören özel öğrencilerimize dönük 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Eğitim öğretim, 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Ölçme değerlendirme, 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Uyum, oryantasyon,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Psikolojik destek verme, 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Burs, sağlık ve sosyal destekler 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Araç gereç, donanım sağlama, </a:t>
            </a:r>
            <a:endParaRPr/>
          </a:p>
          <a:p>
            <a:pPr marL="342900" lvl="0" indent="-342900" algn="just" rtl="0"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Noto Sans Symbols"/>
              <a:buChar char="▪"/>
            </a:pPr>
            <a:r>
              <a:rPr lang="tr-TR" sz="2000">
                <a:solidFill>
                  <a:srgbClr val="3F3F3F"/>
                </a:solidFill>
              </a:rPr>
              <a:t>Öğrenim gördükleri birimlerle ile işbirliği ve iletişim ve koordinasyonun sağlanması vb. gibi alanlarda hizmet vermektedir.</a:t>
            </a:r>
            <a:endParaRPr/>
          </a:p>
        </p:txBody>
      </p:sp>
      <p:sp>
        <p:nvSpPr>
          <p:cNvPr id="1369" name="Google Shape;1369;p99"/>
          <p:cNvSpPr/>
          <p:nvPr/>
        </p:nvSpPr>
        <p:spPr>
          <a:xfrm>
            <a:off x="278167" y="888248"/>
            <a:ext cx="4629219" cy="438152"/>
          </a:xfrm>
          <a:prstGeom prst="rect">
            <a:avLst/>
          </a:prstGeom>
          <a:gradFill>
            <a:gsLst>
              <a:gs pos="0">
                <a:srgbClr val="939393"/>
              </a:gs>
              <a:gs pos="68000">
                <a:srgbClr val="F2F2F2"/>
              </a:gs>
              <a:gs pos="77000">
                <a:srgbClr val="F4F4F4"/>
              </a:gs>
              <a:gs pos="95000">
                <a:srgbClr val="FBFBFB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5250" tIns="24175" rIns="95250" bIns="24175" anchor="ctr" anchorCtr="0">
            <a:noAutofit/>
          </a:bodyPr>
          <a:lstStyle/>
          <a:p>
            <a:pPr marL="0" marR="0" lvl="0" indent="47213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Engelsiz Üniversite Hizmetleri</a:t>
            </a:r>
            <a:endParaRPr sz="2000">
              <a:solidFill>
                <a:srgbClr val="6666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75</a:t>
            </a:fld>
            <a:endParaRPr/>
          </a:p>
        </p:txBody>
      </p:sp>
      <p:pic>
        <p:nvPicPr>
          <p:cNvPr id="1371" name="Google Shape;1371;p99" descr="C:\Users\asus\Desktop\logo.gi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99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9BD7475D-812F-13A3-CAFC-B433A068C7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76</a:t>
            </a:fld>
            <a:endParaRPr lang="tr-TR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051CAC3-8E35-7E6F-F932-93450F57C98E}"/>
              </a:ext>
            </a:extLst>
          </p:cNvPr>
          <p:cNvSpPr txBox="1"/>
          <p:nvPr/>
        </p:nvSpPr>
        <p:spPr>
          <a:xfrm>
            <a:off x="574158" y="436506"/>
            <a:ext cx="7081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dirty="0"/>
              <a:t>Mezun Takip Sistemi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637A074-59C9-1320-4649-8E8D202EAEF6}"/>
              </a:ext>
            </a:extLst>
          </p:cNvPr>
          <p:cNvSpPr txBox="1"/>
          <p:nvPr/>
        </p:nvSpPr>
        <p:spPr>
          <a:xfrm>
            <a:off x="457200" y="1348800"/>
            <a:ext cx="799654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  <a:endParaRPr lang="tr-TR" sz="1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Üniversitemiz ile mezunlarımız arasındaki ilişkiyi daha etkin kılmak;</a:t>
            </a:r>
            <a:endParaRPr lang="tr-TR" sz="1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just"/>
            <a:r>
              <a:rPr lang="tr-TR" sz="1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Üniversite bünyesindeki </a:t>
            </a:r>
            <a:r>
              <a:rPr lang="tr-TR" sz="18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etkinlik, duyuru, eğitim ve projeleri</a:t>
            </a: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mezunlarımıza ulaştırmak, </a:t>
            </a:r>
            <a:endParaRPr lang="tr-TR" sz="1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just"/>
            <a:r>
              <a:rPr lang="tr-TR" sz="1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Kariyer Merkezimizin ve akademik birimlerimizin profesyonel ağları vasıtasıyla oluşan </a:t>
            </a:r>
            <a:r>
              <a:rPr lang="tr-TR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iş ilanlarından</a:t>
            </a: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mezunlarımızın haberdar olmasını sağlamak, </a:t>
            </a:r>
            <a:endParaRPr lang="tr-TR" sz="1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just"/>
            <a:r>
              <a:rPr lang="tr-TR" sz="1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Mezunlarımızın mevcut öğrencilerimize </a:t>
            </a:r>
            <a:r>
              <a:rPr lang="tr-TR" sz="18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mentor</a:t>
            </a:r>
            <a:r>
              <a:rPr lang="tr-TR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olmalarını </a:t>
            </a: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sağlamak, </a:t>
            </a:r>
            <a:endParaRPr lang="tr-TR" sz="1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just"/>
            <a:r>
              <a:rPr lang="tr-TR" sz="1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Mezunlarımızın tecrübelerini </a:t>
            </a:r>
            <a:r>
              <a:rPr lang="tr-TR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“Mezun Kürsüsü Programı”</a:t>
            </a: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ile öğrencilerimize aktarmalarını sağlamak, </a:t>
            </a:r>
            <a:endParaRPr lang="tr-TR" sz="1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just"/>
            <a:r>
              <a:rPr lang="tr-TR" sz="1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Mezunlarımızın</a:t>
            </a:r>
            <a:r>
              <a:rPr lang="tr-TR" sz="1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dilek ve talepleri </a:t>
            </a:r>
            <a:r>
              <a:rPr lang="tr-TR" sz="1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başta olmak üzere eğitim ve hizmet kalitemizi arttıracak geri bildirim mekanizmalarını geliştirmek amacı ile hizmetinize sunulmuştur.</a:t>
            </a:r>
            <a:endParaRPr lang="tr-TR" sz="1800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pPr algn="just"/>
            <a:r>
              <a:rPr lang="tr-TR" sz="1800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 </a:t>
            </a:r>
          </a:p>
          <a:p>
            <a:pPr algn="just"/>
            <a:r>
              <a:rPr lang="tr-TR" b="0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 </a:t>
            </a:r>
          </a:p>
        </p:txBody>
      </p:sp>
      <p:pic>
        <p:nvPicPr>
          <p:cNvPr id="4" name="Google Shape;1371;p99" descr="C:\Users\asus\Desktop\logo.gif">
            <a:extLst>
              <a:ext uri="{FF2B5EF4-FFF2-40B4-BE49-F238E27FC236}">
                <a16:creationId xmlns:a16="http://schemas.microsoft.com/office/drawing/2014/main" id="{CA777C4E-DC7B-CA8E-7865-6E709EB57EA2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741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>
            <a:extLst>
              <a:ext uri="{FF2B5EF4-FFF2-40B4-BE49-F238E27FC236}">
                <a16:creationId xmlns:a16="http://schemas.microsoft.com/office/drawing/2014/main" id="{01749CB8-7F4F-677C-6B6A-10BCB2063F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77</a:t>
            </a:fld>
            <a:endParaRPr lang="tr-TR"/>
          </a:p>
        </p:txBody>
      </p:sp>
      <p:pic>
        <p:nvPicPr>
          <p:cNvPr id="3" name="Resim 2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873F0510-5859-E689-201D-3C9F07D015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20" y="332356"/>
            <a:ext cx="5765733" cy="406607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68450520-B5FD-1529-8856-680E0FBD3B72}"/>
              </a:ext>
            </a:extLst>
          </p:cNvPr>
          <p:cNvSpPr txBox="1"/>
          <p:nvPr/>
        </p:nvSpPr>
        <p:spPr>
          <a:xfrm>
            <a:off x="2780271" y="4443276"/>
            <a:ext cx="3333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 err="1"/>
              <a:t>https</a:t>
            </a:r>
            <a:r>
              <a:rPr lang="tr-TR" b="1" dirty="0"/>
              <a:t>://</a:t>
            </a:r>
            <a:r>
              <a:rPr lang="tr-TR" b="1" dirty="0" err="1"/>
              <a:t>mezuntakip.klu.edu.tr</a:t>
            </a:r>
            <a:r>
              <a:rPr lang="tr-TR" b="1" dirty="0"/>
              <a:t>/</a:t>
            </a:r>
            <a:r>
              <a:rPr lang="tr-TR" b="1" dirty="0" err="1"/>
              <a:t>Login</a:t>
            </a:r>
            <a:endParaRPr lang="tr-TR" b="1" dirty="0"/>
          </a:p>
        </p:txBody>
      </p:sp>
      <p:pic>
        <p:nvPicPr>
          <p:cNvPr id="5" name="Google Shape;1371;p99" descr="C:\Users\asus\Desktop\logo.gif">
            <a:extLst>
              <a:ext uri="{FF2B5EF4-FFF2-40B4-BE49-F238E27FC236}">
                <a16:creationId xmlns:a16="http://schemas.microsoft.com/office/drawing/2014/main" id="{7D49E1E2-E526-DFBB-DF26-7B33F4A83A12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B5287A6-0090-29A7-9AB3-B651E9DB38C8}"/>
              </a:ext>
            </a:extLst>
          </p:cNvPr>
          <p:cNvSpPr txBox="1"/>
          <p:nvPr/>
        </p:nvSpPr>
        <p:spPr>
          <a:xfrm>
            <a:off x="587975" y="4922759"/>
            <a:ext cx="8247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Mezunlarımızın bu hizmet ve işlevlerden yararlanabilmesi için, </a:t>
            </a:r>
            <a:r>
              <a:rPr lang="tr-TR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mezuntakip.klu.edu.tr</a:t>
            </a:r>
            <a:r>
              <a:rPr lang="tr-T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adresinden hizmet veren Mezun Takip Sistemine, </a:t>
            </a:r>
            <a:r>
              <a:rPr lang="tr-TR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kendilerine ait hesap bilgileri ile giriş yapmaları ve  kişisel bilgilerini güncellemeleri gerekmektedir.</a:t>
            </a:r>
            <a:endParaRPr lang="tr-TR" b="1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462688C-8A9A-C627-A35B-E8C4A8F2A83C}"/>
              </a:ext>
            </a:extLst>
          </p:cNvPr>
          <p:cNvSpPr txBox="1"/>
          <p:nvPr/>
        </p:nvSpPr>
        <p:spPr>
          <a:xfrm>
            <a:off x="587975" y="5661423"/>
            <a:ext cx="8247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tr-T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 Takip sistemiyle </a:t>
            </a:r>
            <a:r>
              <a:rPr lang="tr-TR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ilgili teknik sorunlarınızı</a:t>
            </a:r>
            <a:r>
              <a:rPr lang="tr-T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tr-TR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mezuntakip@klu.edu.tr</a:t>
            </a:r>
            <a:r>
              <a:rPr lang="tr-TR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tr-T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adresine, diğer hususlardaki sorularınızı sistemde size tanımlanan mezun danışmanınıza ve </a:t>
            </a:r>
            <a:r>
              <a:rPr lang="tr-TR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mezunlar@klu.edu.tr</a:t>
            </a:r>
            <a:r>
              <a:rPr lang="tr-TR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 adresine iletebilirsiniz.</a:t>
            </a:r>
            <a:endParaRPr lang="tr-TR" b="0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786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107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1459" name="Google Shape;1459;p107" descr="http://byhi.klu.edu.tr/yonetim/dosyalar/birimler/byhi/resimler/byhi_gsr_2-10-2017_4196a.jp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08504" cy="6093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DAF52EB-3CE4-32E0-1D01-B57A1C5687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79</a:t>
            </a:fld>
            <a:endParaRPr lang="tr-TR"/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F8DB8E77-6997-70F1-96DE-CA5857231EBA}"/>
              </a:ext>
            </a:extLst>
          </p:cNvPr>
          <p:cNvSpPr txBox="1">
            <a:spLocks/>
          </p:cNvSpPr>
          <p:nvPr/>
        </p:nvSpPr>
        <p:spPr>
          <a:xfrm>
            <a:off x="445539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tr-TR" sz="2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KIRKLARELİ ÜNİVERSİTESİ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SAĞLIK BİLİMLERİ FAKÜLTESİ TANITIMI</a:t>
            </a:r>
          </a:p>
        </p:txBody>
      </p:sp>
      <p:pic>
        <p:nvPicPr>
          <p:cNvPr id="11" name="Google Shape;1371;p99" descr="C:\Users\asus\Desktop\logo.gif">
            <a:extLst>
              <a:ext uri="{FF2B5EF4-FFF2-40B4-BE49-F238E27FC236}">
                <a16:creationId xmlns:a16="http://schemas.microsoft.com/office/drawing/2014/main" id="{986A44C2-33DE-FE96-698E-FB1406B1186D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27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999" y="1355876"/>
            <a:ext cx="4343351" cy="232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2" y="1355876"/>
            <a:ext cx="4139952" cy="2328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9"/>
          <p:cNvSpPr txBox="1"/>
          <p:nvPr/>
        </p:nvSpPr>
        <p:spPr>
          <a:xfrm>
            <a:off x="0" y="476672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4E8E"/>
              </a:buClr>
              <a:buSzPts val="2800"/>
              <a:buFont typeface="Arial"/>
              <a:buNone/>
            </a:pPr>
            <a:r>
              <a:rPr lang="tr-TR" sz="2800" b="1">
                <a:solidFill>
                  <a:srgbClr val="004E8E"/>
                </a:solidFill>
                <a:latin typeface="Calibri"/>
                <a:ea typeface="Calibri"/>
                <a:cs typeface="Calibri"/>
                <a:sym typeface="Calibri"/>
              </a:rPr>
              <a:t>MERKEZİ DERSLİKLER </a:t>
            </a:r>
            <a:endParaRPr/>
          </a:p>
        </p:txBody>
      </p:sp>
      <p:sp>
        <p:nvSpPr>
          <p:cNvPr id="291" name="Google Shape;291;p9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pic>
        <p:nvPicPr>
          <p:cNvPr id="292" name="Google Shape;292;p9" descr="C:\Users\asus\Desktop\logo.gif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9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760" y="3921567"/>
            <a:ext cx="4122573" cy="232792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</a:t>
            </a:fld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07D4395-E52A-F51F-D09F-B79C78446F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80</a:t>
            </a:fld>
            <a:endParaRPr lang="tr-TR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ADA32B6-4738-CA6F-34C9-162B02F68A21}"/>
              </a:ext>
            </a:extLst>
          </p:cNvPr>
          <p:cNvSpPr txBox="1"/>
          <p:nvPr/>
        </p:nvSpPr>
        <p:spPr>
          <a:xfrm>
            <a:off x="1145096" y="268116"/>
            <a:ext cx="697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1">
                    <a:lumMod val="50000"/>
                  </a:schemeClr>
                </a:solidFill>
              </a:rPr>
              <a:t>KIRKLARELİ ÜNİVERSİTESİ SAĞLIK BİLİMLERİ FAKÜLTESİ YÖNETİM KADROSU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0F31D65-F44D-A061-B385-9BA7F4B5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64" y="1163370"/>
            <a:ext cx="3098236" cy="2068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78C5476-25E6-4FD1-0634-16EEE4395DD3}"/>
              </a:ext>
            </a:extLst>
          </p:cNvPr>
          <p:cNvSpPr txBox="1"/>
          <p:nvPr/>
        </p:nvSpPr>
        <p:spPr>
          <a:xfrm>
            <a:off x="2360518" y="3295699"/>
            <a:ext cx="475252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tr-TR" sz="1600" b="1" dirty="0">
                <a:solidFill>
                  <a:srgbClr val="243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SAĞLIK BİLİMLERİ FAKÜLTESİ DEKANI</a:t>
            </a:r>
          </a:p>
          <a:p>
            <a:pPr algn="ctr">
              <a:spcAft>
                <a:spcPts val="600"/>
              </a:spcAft>
              <a:defRPr/>
            </a:pPr>
            <a:r>
              <a:rPr lang="tr-TR" sz="16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Serpil AKÖZCAN PEHLİVANOĞLU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CEBD903-C7BC-DD70-0F95-D51DABFC2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3" y="4021676"/>
            <a:ext cx="3359393" cy="1862723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EA51B8C-263B-A2D8-852C-7911420223C2}"/>
              </a:ext>
            </a:extLst>
          </p:cNvPr>
          <p:cNvSpPr txBox="1"/>
          <p:nvPr/>
        </p:nvSpPr>
        <p:spPr>
          <a:xfrm>
            <a:off x="131285" y="5905867"/>
            <a:ext cx="3637081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tr-TR" sz="1400" b="1" dirty="0">
                <a:solidFill>
                  <a:srgbClr val="243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SAĞLIK BİLİMLERİ FAKÜLTESİ DEKAN YARDIMCISI</a:t>
            </a:r>
          </a:p>
          <a:p>
            <a:pPr algn="ctr">
              <a:spcAft>
                <a:spcPts val="600"/>
              </a:spcAft>
              <a:defRPr/>
            </a:pPr>
            <a:r>
              <a:rPr lang="sv-SE" sz="1400" b="1" dirty="0"/>
              <a:t>            Dr.</a:t>
            </a:r>
            <a:r>
              <a:rPr lang="tr-TR" sz="1400" b="1" dirty="0"/>
              <a:t> </a:t>
            </a:r>
            <a:r>
              <a:rPr lang="sv-SE" sz="1400" b="1" dirty="0" err="1"/>
              <a:t>Öğr</a:t>
            </a:r>
            <a:r>
              <a:rPr lang="sv-SE" sz="1400" b="1" dirty="0"/>
              <a:t>.</a:t>
            </a:r>
            <a:r>
              <a:rPr lang="tr-TR" sz="1400" b="1" dirty="0"/>
              <a:t> </a:t>
            </a:r>
            <a:r>
              <a:rPr lang="sv-SE" sz="1400" b="1" dirty="0" err="1"/>
              <a:t>Üyesi</a:t>
            </a:r>
            <a:r>
              <a:rPr lang="sv-SE" sz="1400" b="1" dirty="0"/>
              <a:t> </a:t>
            </a:r>
            <a:r>
              <a:rPr lang="sv-SE" sz="1400" b="1" dirty="0" err="1"/>
              <a:t>Figen</a:t>
            </a:r>
            <a:r>
              <a:rPr lang="sv-SE" sz="1400" b="1" dirty="0"/>
              <a:t> DIĞIN</a:t>
            </a:r>
            <a:endParaRPr lang="tr-TR" sz="1400" b="1" dirty="0">
              <a:solidFill>
                <a:srgbClr val="243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 descr="kıyafet, kişi içeren bir resim&#10;&#10;Açıklama otomatik olarak oluşturuldu">
            <a:extLst>
              <a:ext uri="{FF2B5EF4-FFF2-40B4-BE49-F238E27FC236}">
                <a16:creationId xmlns:a16="http://schemas.microsoft.com/office/drawing/2014/main" id="{E173D22F-E5CF-109A-1E96-2A977CF287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217" y="4021676"/>
            <a:ext cx="1811176" cy="2010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E297E2AE-641D-4773-437C-30FFCC1C6E88}"/>
              </a:ext>
            </a:extLst>
          </p:cNvPr>
          <p:cNvSpPr txBox="1"/>
          <p:nvPr/>
        </p:nvSpPr>
        <p:spPr>
          <a:xfrm>
            <a:off x="4631239" y="5903292"/>
            <a:ext cx="384392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tr-TR" sz="1400" b="1" dirty="0">
                <a:solidFill>
                  <a:srgbClr val="2439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SAĞLIK BİLİMLERİ FAKÜLTESİ DEKAN YARDIMCISI</a:t>
            </a:r>
          </a:p>
          <a:p>
            <a:pPr algn="ctr">
              <a:spcAft>
                <a:spcPts val="600"/>
              </a:spcAft>
              <a:defRPr/>
            </a:pPr>
            <a:r>
              <a:rPr lang="sv-SE" sz="1400" b="1" dirty="0"/>
              <a:t>            Dr.</a:t>
            </a:r>
            <a:r>
              <a:rPr lang="tr-TR" sz="1400" b="1" dirty="0"/>
              <a:t> </a:t>
            </a:r>
            <a:r>
              <a:rPr lang="sv-SE" sz="1400" b="1" dirty="0" err="1"/>
              <a:t>Öğr</a:t>
            </a:r>
            <a:r>
              <a:rPr lang="sv-SE" sz="1400" b="1" dirty="0"/>
              <a:t>.</a:t>
            </a:r>
            <a:r>
              <a:rPr lang="tr-TR" sz="1400" b="1" dirty="0"/>
              <a:t> </a:t>
            </a:r>
            <a:r>
              <a:rPr lang="sv-SE" sz="1400" b="1" dirty="0"/>
              <a:t>Üyesi </a:t>
            </a:r>
            <a:r>
              <a:rPr lang="tr-TR" sz="1400" b="1" dirty="0"/>
              <a:t>Demet TOPAL KOÇ</a:t>
            </a:r>
            <a:endParaRPr lang="tr-TR" sz="1400" b="1" dirty="0">
              <a:solidFill>
                <a:srgbClr val="2439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9971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105D7B25-0722-9166-C276-9C87AD2F7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898" y="5050738"/>
            <a:ext cx="5857102" cy="948810"/>
          </a:xfrm>
        </p:spPr>
        <p:txBody>
          <a:bodyPr>
            <a:normAutofit fontScale="70000" lnSpcReduction="20000"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24397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SAĞLIK BİLİMLERİ FAKÜLTESİ SEKRETERİ</a:t>
            </a:r>
            <a:endParaRPr kumimoji="0" lang="tr-TR" sz="2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</a:t>
            </a: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Alparslan ALOĞLU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FC49C19-1342-3903-1A5A-4E7D2BEBDB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81</a:t>
            </a:fld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0388E8C-2057-43DF-0AC5-B862FD2733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46" y="502214"/>
            <a:ext cx="4312508" cy="437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040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İçerik Yer Tutucusu">
            <a:extLst>
              <a:ext uri="{FF2B5EF4-FFF2-40B4-BE49-F238E27FC236}">
                <a16:creationId xmlns:a16="http://schemas.microsoft.com/office/drawing/2014/main" id="{0C5E041C-B7FE-704B-AFA1-A282A176F5F5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863600"/>
            <a:ext cx="8890000" cy="5130800"/>
          </a:xfrm>
        </p:spPr>
      </p:pic>
      <p:sp>
        <p:nvSpPr>
          <p:cNvPr id="3" name="2 Dikdörtgen">
            <a:extLst>
              <a:ext uri="{FF2B5EF4-FFF2-40B4-BE49-F238E27FC236}">
                <a16:creationId xmlns:a16="http://schemas.microsoft.com/office/drawing/2014/main" id="{FAD4A9BB-D465-844B-B381-48D6BD43565E}"/>
              </a:ext>
            </a:extLst>
          </p:cNvPr>
          <p:cNvSpPr/>
          <p:nvPr/>
        </p:nvSpPr>
        <p:spPr>
          <a:xfrm>
            <a:off x="2771800" y="2924944"/>
            <a:ext cx="1728192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400" dirty="0"/>
              <a:t>Sağlık Bilimleri Fakültesi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B3C38D8E-3BF6-3C4E-857F-4A0877904DB5}"/>
              </a:ext>
            </a:extLst>
          </p:cNvPr>
          <p:cNvSpPr/>
          <p:nvPr/>
        </p:nvSpPr>
        <p:spPr>
          <a:xfrm>
            <a:off x="2771800" y="3861048"/>
            <a:ext cx="1008112" cy="151216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F1F8132-01F8-1543-A7F0-97202AE8E91E}"/>
              </a:ext>
            </a:extLst>
          </p:cNvPr>
          <p:cNvSpPr txBox="1"/>
          <p:nvPr/>
        </p:nvSpPr>
        <p:spPr>
          <a:xfrm>
            <a:off x="2915816" y="4437112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</a:rPr>
              <a:t>Ebelik</a:t>
            </a:r>
          </a:p>
        </p:txBody>
      </p:sp>
      <p:sp>
        <p:nvSpPr>
          <p:cNvPr id="2" name="5 Köşeli Yıldız 1">
            <a:extLst>
              <a:ext uri="{FF2B5EF4-FFF2-40B4-BE49-F238E27FC236}">
                <a16:creationId xmlns:a16="http://schemas.microsoft.com/office/drawing/2014/main" id="{FAC66ABF-4CBB-E4B6-B133-646F304B060B}"/>
              </a:ext>
            </a:extLst>
          </p:cNvPr>
          <p:cNvSpPr/>
          <p:nvPr/>
        </p:nvSpPr>
        <p:spPr>
          <a:xfrm>
            <a:off x="1705232" y="4820929"/>
            <a:ext cx="518984" cy="520957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7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E4DFB5-2F45-8A07-484A-73090D34B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6525"/>
            <a:ext cx="7772400" cy="1470025"/>
          </a:xfrm>
        </p:spPr>
        <p:txBody>
          <a:bodyPr>
            <a:normAutofit/>
          </a:bodyPr>
          <a:lstStyle/>
          <a:p>
            <a:r>
              <a:rPr lang="tr-TR" sz="3600" dirty="0"/>
              <a:t>Çocuk Gelişimi Bölümü Akademik Kadro</a:t>
            </a:r>
          </a:p>
        </p:txBody>
      </p:sp>
      <p:graphicFrame>
        <p:nvGraphicFramePr>
          <p:cNvPr id="5" name="Diyagram 4">
            <a:extLst>
              <a:ext uri="{FF2B5EF4-FFF2-40B4-BE49-F238E27FC236}">
                <a16:creationId xmlns:a16="http://schemas.microsoft.com/office/drawing/2014/main" id="{8AAA0BA7-4273-897F-B2A1-437F96127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4040147"/>
              </p:ext>
            </p:extLst>
          </p:nvPr>
        </p:nvGraphicFramePr>
        <p:xfrm>
          <a:off x="574159" y="1772905"/>
          <a:ext cx="7772400" cy="3585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383AAFD-421B-9889-2614-9FDA7BB2DE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56840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5FDD06-58C1-5C1E-9CFF-90C750004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827" y="365125"/>
            <a:ext cx="7448107" cy="1041991"/>
          </a:xfrm>
        </p:spPr>
        <p:txBody>
          <a:bodyPr>
            <a:normAutofit fontScale="90000"/>
          </a:bodyPr>
          <a:lstStyle/>
          <a:p>
            <a:r>
              <a:rPr lang="tr-TR" sz="3600" dirty="0"/>
              <a:t>Çocuk Gelişimi Bölümü Akademik Kadro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07E2C19-0E5E-599A-48C2-139870D27A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 smtClean="0"/>
              <a:t>84</a:t>
            </a:fld>
            <a:endParaRPr lang="tr-TR"/>
          </a:p>
        </p:txBody>
      </p:sp>
      <p:graphicFrame>
        <p:nvGraphicFramePr>
          <p:cNvPr id="7" name="Diyagram 6">
            <a:extLst>
              <a:ext uri="{FF2B5EF4-FFF2-40B4-BE49-F238E27FC236}">
                <a16:creationId xmlns:a16="http://schemas.microsoft.com/office/drawing/2014/main" id="{6970A94F-EC54-ACE8-A70B-D0BE71EF1E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9905680"/>
              </p:ext>
            </p:extLst>
          </p:nvPr>
        </p:nvGraphicFramePr>
        <p:xfrm>
          <a:off x="574159" y="1772905"/>
          <a:ext cx="7772400" cy="3585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81033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14" name="Google Shape;1514;p1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271" y="-7321"/>
            <a:ext cx="9200272" cy="6865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1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21" name="Google Shape;1521;p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76" y="0"/>
            <a:ext cx="91630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86</a:t>
            </a:fld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1528" name="Google Shape;1528;p1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sp>
        <p:nvSpPr>
          <p:cNvPr id="1529" name="Google Shape;1529;p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87</a:t>
            </a:fld>
            <a:endParaRPr/>
          </a:p>
        </p:txBody>
      </p:sp>
      <p:pic>
        <p:nvPicPr>
          <p:cNvPr id="1530" name="Google Shape;1530;p11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36" name="Google Shape;1536;p1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84" y="-7814"/>
            <a:ext cx="9159984" cy="6865814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88</a:t>
            </a:fld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43" name="Google Shape;1543;p1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424" y="-10906"/>
            <a:ext cx="9171424" cy="6868906"/>
          </a:xfrm>
          <a:prstGeom prst="rect">
            <a:avLst/>
          </a:prstGeom>
          <a:noFill/>
          <a:ln>
            <a:noFill/>
          </a:ln>
        </p:spPr>
      </p:pic>
      <p:sp>
        <p:nvSpPr>
          <p:cNvPr id="1544" name="Google Shape;1544;p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4397C"/>
              </a:buClr>
              <a:buSzPts val="2800"/>
              <a:buFont typeface="Calibri"/>
              <a:buNone/>
            </a:pPr>
            <a:r>
              <a:rPr lang="tr-TR" sz="2800" b="1">
                <a:solidFill>
                  <a:srgbClr val="24397C"/>
                </a:solidFill>
              </a:rPr>
              <a:t>TIP</a:t>
            </a:r>
            <a:r>
              <a:rPr lang="tr-TR"/>
              <a:t> </a:t>
            </a:r>
            <a:r>
              <a:rPr lang="tr-TR" sz="2800" b="1">
                <a:solidFill>
                  <a:srgbClr val="24397C"/>
                </a:solidFill>
              </a:rPr>
              <a:t>FAKÜLTESİ</a:t>
            </a:r>
            <a:endParaRPr/>
          </a:p>
        </p:txBody>
      </p:sp>
      <p:pic>
        <p:nvPicPr>
          <p:cNvPr id="300" name="Google Shape;300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332" y="1370929"/>
            <a:ext cx="7484939" cy="4204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 descr="C:\Users\asus\Desktop\logo.gif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7717" y="0"/>
            <a:ext cx="980728" cy="980728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0"/>
          <p:cNvSpPr txBox="1"/>
          <p:nvPr/>
        </p:nvSpPr>
        <p:spPr>
          <a:xfrm>
            <a:off x="2411760" y="6408712"/>
            <a:ext cx="482453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Kırklareli Üniversitesi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Kalite Geliştirme Koordinatörlüğü</a:t>
            </a:r>
            <a:endParaRPr/>
          </a:p>
        </p:txBody>
      </p:sp>
      <p:sp>
        <p:nvSpPr>
          <p:cNvPr id="303" name="Google Shape;303;p10"/>
          <p:cNvSpPr txBox="1"/>
          <p:nvPr/>
        </p:nvSpPr>
        <p:spPr>
          <a:xfrm>
            <a:off x="3131840" y="5771528"/>
            <a:ext cx="31974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Bina yapımı devam etmektedir…</a:t>
            </a:r>
            <a:endParaRPr/>
          </a:p>
        </p:txBody>
      </p:sp>
      <p:sp>
        <p:nvSpPr>
          <p:cNvPr id="304" name="Google Shape;30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</a:t>
            </a:fld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50" name="Google Shape;1550;p1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1" name="Google Shape;1551;p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90</a:t>
            </a:fld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57" name="Google Shape;1557;p1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364"/>
            <a:ext cx="9144000" cy="6890364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91</a:t>
            </a:fld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1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64" name="Google Shape;1564;p1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1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92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71" name="Google Shape;1571;p1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5932"/>
            <a:ext cx="9144000" cy="6883932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93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78" name="Google Shape;1578;p1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94</a:t>
            </a:fld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85" name="Google Shape;1585;p1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95</a:t>
            </a:fld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99" name="Google Shape;1599;p12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4033"/>
            <a:ext cx="9144001" cy="68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0" name="Google Shape;1600;p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96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06" name="Google Shape;1606;p1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5" y="-16641"/>
            <a:ext cx="9148356" cy="6874641"/>
          </a:xfrm>
          <a:prstGeom prst="rect">
            <a:avLst/>
          </a:prstGeom>
          <a:noFill/>
          <a:ln>
            <a:noFill/>
          </a:ln>
        </p:spPr>
      </p:pic>
      <p:sp>
        <p:nvSpPr>
          <p:cNvPr id="1607" name="Google Shape;1607;p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97</a:t>
            </a:fld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20" name="Google Shape;1620;p1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647"/>
            <a:ext cx="9144000" cy="687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621" name="Google Shape;1621;p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98</a:t>
            </a:fld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27" name="Google Shape;1627;p1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99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2875</TotalTime>
  <Words>3058</Words>
  <Application>Microsoft Macintosh PowerPoint</Application>
  <PresentationFormat>Ekran Gösterisi (4:3)</PresentationFormat>
  <Paragraphs>707</Paragraphs>
  <Slides>106</Slides>
  <Notes>98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106</vt:i4>
      </vt:variant>
    </vt:vector>
  </HeadingPairs>
  <TitlesOfParts>
    <vt:vector size="115" baseType="lpstr">
      <vt:lpstr>Arial</vt:lpstr>
      <vt:lpstr>Comic Sans MS</vt:lpstr>
      <vt:lpstr>Times New Roman</vt:lpstr>
      <vt:lpstr>Calibri</vt:lpstr>
      <vt:lpstr>Century Gothic</vt:lpstr>
      <vt:lpstr>Noto Sans Symbols</vt:lpstr>
      <vt:lpstr>Helvetica Neue</vt:lpstr>
      <vt:lpstr>Arial</vt:lpstr>
      <vt:lpstr>Ofis Teması</vt:lpstr>
      <vt:lpstr>KIRKLARELİ ÜNİVERSİTESİ      2023-2024 EĞİTİM-ÖĞRETİM YILI ORYANTASYON (UYUM) PROGRAMI</vt:lpstr>
      <vt:lpstr>PowerPoint Sunusu</vt:lpstr>
      <vt:lpstr>İÇERİK</vt:lpstr>
      <vt:lpstr>PowerPoint Sunusu</vt:lpstr>
      <vt:lpstr>   ÜNİVERSİTE YÖNETİMİ</vt:lpstr>
      <vt:lpstr>PowerPoint Sunusu</vt:lpstr>
      <vt:lpstr>PowerPoint Sunusu</vt:lpstr>
      <vt:lpstr>PowerPoint Sunusu</vt:lpstr>
      <vt:lpstr>TIP FAKÜLTESİ</vt:lpstr>
      <vt:lpstr>PowerPoint Sunusu</vt:lpstr>
      <vt:lpstr>KÜTÜPHANE</vt:lpstr>
      <vt:lpstr>YEMEKHANE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AÇIK SPOR TESİSLERİ</vt:lpstr>
      <vt:lpstr>PowerPoint Sunusu</vt:lpstr>
      <vt:lpstr>PowerPoint Sunusu</vt:lpstr>
      <vt:lpstr>PowerPoint Sunusu</vt:lpstr>
      <vt:lpstr>PowerPoint Sunusu</vt:lpstr>
      <vt:lpstr>ÜNİVERSİTE TAKIMLARIMIZ</vt:lpstr>
      <vt:lpstr>ÖĞRENCİ KULÜPLERİNİN  FAALİYETLERİNDEN GÖRSELLER</vt:lpstr>
      <vt:lpstr>ÖĞRENCİ KULÜPLERİNİN  FAALİYETLERİNDEN GÖRSELLER</vt:lpstr>
      <vt:lpstr>PowerPoint Sunusu</vt:lpstr>
      <vt:lpstr>PowerPoint Sunusu</vt:lpstr>
      <vt:lpstr>PowerPoint Sunusu</vt:lpstr>
      <vt:lpstr>PowerPoint Sunusu</vt:lpstr>
      <vt:lpstr>Erasmus+ Programı’nın bir parçası olmak istiyorsanız,  Erasmus+ Öğrenci Kulübü’ne üye olmayı ve   sosyal medya hesaplarımızdan bizleri takip etmeyi unutmayınız!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Çocuk Gelişimi Bölümü Akademik Kadro</vt:lpstr>
      <vt:lpstr>Çocuk Gelişimi Bölümü Akademik Kadro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KIRKLARELİ ÜNİVERSİTESİ      2023-2024 EĞİTİM-ÖĞRETİM YILI ORYANTASYON (UYUM) PROGRAMI</dc:title>
  <dc:creator>Yımaz Kus, Ezgi Zengin</dc:creator>
  <cp:lastModifiedBy>Buket Tan</cp:lastModifiedBy>
  <cp:revision>10</cp:revision>
  <dcterms:created xsi:type="dcterms:W3CDTF">2014-12-09T11:22:03Z</dcterms:created>
  <dcterms:modified xsi:type="dcterms:W3CDTF">2023-10-13T11:47:03Z</dcterms:modified>
</cp:coreProperties>
</file>